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5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1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rry\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10891719" cy="8915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AU" dirty="0">
              <a:solidFill>
                <a:srgbClr val="FF0000"/>
              </a:solidFill>
            </a:endParaRPr>
          </a:p>
        </p:txBody>
      </p:sp>
      <p:sp>
        <p:nvSpPr>
          <p:cNvPr id="3" name="Content Placeholder 2"/>
          <p:cNvSpPr>
            <a:spLocks noGrp="1"/>
          </p:cNvSpPr>
          <p:nvPr>
            <p:ph idx="1"/>
          </p:nvPr>
        </p:nvSpPr>
        <p:spPr>
          <a:xfrm>
            <a:off x="457200" y="1752600"/>
            <a:ext cx="8229600" cy="3886200"/>
          </a:xfrm>
        </p:spPr>
        <p:txBody>
          <a:bodyPr>
            <a:normAutofit/>
          </a:bodyPr>
          <a:lstStyle/>
          <a:p>
            <a:pPr marL="0" indent="0">
              <a:buNone/>
            </a:pPr>
            <a:endParaRPr lang="en-AU" sz="3000" i="1" dirty="0" smtClean="0">
              <a:solidFill>
                <a:schemeClr val="bg1"/>
              </a:solidFill>
            </a:endParaRPr>
          </a:p>
          <a:p>
            <a:endParaRPr lang="en-AU" dirty="0"/>
          </a:p>
        </p:txBody>
      </p:sp>
    </p:spTree>
    <p:extLst>
      <p:ext uri="{BB962C8B-B14F-4D97-AF65-F5344CB8AC3E}">
        <p14:creationId xmlns:p14="http://schemas.microsoft.com/office/powerpoint/2010/main" val="2943087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2133600"/>
            <a:ext cx="1883783"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4638"/>
            <a:ext cx="8229600" cy="792162"/>
          </a:xfrm>
        </p:spPr>
        <p:txBody>
          <a:bodyPr>
            <a:normAutofit fontScale="90000"/>
          </a:bodyPr>
          <a:lstStyle/>
          <a:p>
            <a:r>
              <a:rPr lang="en-US" dirty="0" smtClean="0"/>
              <a:t>Conflict Resolution within the Church - </a:t>
            </a:r>
            <a:r>
              <a:rPr lang="en-US" sz="2800" dirty="0" smtClean="0"/>
              <a:t>Matthew 18</a:t>
            </a:r>
            <a:endParaRPr lang="en-AU" sz="2800"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marL="0" indent="0">
              <a:buNone/>
            </a:pPr>
            <a:r>
              <a:rPr lang="en-AU" i="1" dirty="0"/>
              <a:t>1/ </a:t>
            </a:r>
            <a:r>
              <a:rPr lang="en-AU" i="1" dirty="0" smtClean="0"/>
              <a:t>v15“If </a:t>
            </a:r>
            <a:r>
              <a:rPr lang="en-AU" i="1" dirty="0"/>
              <a:t>your brother or sister sins, go and point out their fault, just between the two of you. If they listen to you, you have won them over. </a:t>
            </a:r>
            <a:endParaRPr lang="en-AU" dirty="0"/>
          </a:p>
          <a:p>
            <a:pPr marL="0" indent="0">
              <a:buNone/>
            </a:pPr>
            <a:r>
              <a:rPr lang="en-AU" i="1" dirty="0"/>
              <a:t>2/ </a:t>
            </a:r>
            <a:r>
              <a:rPr lang="en-AU" i="1" dirty="0" smtClean="0"/>
              <a:t>v16But </a:t>
            </a:r>
            <a:r>
              <a:rPr lang="en-AU" i="1" dirty="0"/>
              <a:t>if they will not listen, take one or </a:t>
            </a:r>
            <a:endParaRPr lang="en-AU" i="1" dirty="0" smtClean="0"/>
          </a:p>
          <a:p>
            <a:pPr marL="0" indent="0">
              <a:buNone/>
            </a:pPr>
            <a:r>
              <a:rPr lang="en-AU" i="1" dirty="0" smtClean="0"/>
              <a:t>two </a:t>
            </a:r>
            <a:r>
              <a:rPr lang="en-AU" i="1" dirty="0"/>
              <a:t>others along, so that ‘every matter </a:t>
            </a:r>
            <a:endParaRPr lang="en-AU" i="1" dirty="0" smtClean="0"/>
          </a:p>
          <a:p>
            <a:pPr marL="0" indent="0">
              <a:buNone/>
            </a:pPr>
            <a:r>
              <a:rPr lang="en-AU" i="1" dirty="0" smtClean="0"/>
              <a:t>may </a:t>
            </a:r>
            <a:r>
              <a:rPr lang="en-AU" i="1" dirty="0"/>
              <a:t>be established by the testimony of </a:t>
            </a:r>
            <a:endParaRPr lang="en-AU" i="1" dirty="0" smtClean="0"/>
          </a:p>
          <a:p>
            <a:pPr marL="0" indent="0">
              <a:buNone/>
            </a:pPr>
            <a:r>
              <a:rPr lang="en-AU" i="1" dirty="0" smtClean="0"/>
              <a:t>two </a:t>
            </a:r>
            <a:r>
              <a:rPr lang="en-AU" i="1" dirty="0"/>
              <a:t>or three witnesses.’</a:t>
            </a:r>
            <a:endParaRPr lang="en-AU" dirty="0"/>
          </a:p>
          <a:p>
            <a:pPr marL="0" indent="0">
              <a:buNone/>
            </a:pPr>
            <a:r>
              <a:rPr lang="en-AU" i="1" dirty="0"/>
              <a:t>3/ </a:t>
            </a:r>
            <a:r>
              <a:rPr lang="en-AU" i="1" dirty="0" smtClean="0"/>
              <a:t>v17If </a:t>
            </a:r>
            <a:r>
              <a:rPr lang="en-AU" i="1" dirty="0"/>
              <a:t>they still refuse to listen, </a:t>
            </a:r>
            <a:endParaRPr lang="en-AU" i="1" dirty="0" smtClean="0"/>
          </a:p>
          <a:p>
            <a:pPr marL="0" indent="0">
              <a:buNone/>
            </a:pPr>
            <a:r>
              <a:rPr lang="en-AU" i="1" dirty="0" smtClean="0"/>
              <a:t>tell </a:t>
            </a:r>
            <a:r>
              <a:rPr lang="en-AU" i="1" dirty="0"/>
              <a:t>it to the church;</a:t>
            </a:r>
            <a:endParaRPr lang="en-AU" dirty="0"/>
          </a:p>
          <a:p>
            <a:pPr marL="0" indent="0">
              <a:buNone/>
            </a:pPr>
            <a:r>
              <a:rPr lang="en-AU" i="1" dirty="0"/>
              <a:t>4/ if they refuse to listen even to the church, treat them as you would a pagan or a tax collector.</a:t>
            </a:r>
            <a:endParaRPr lang="en-AU" dirty="0"/>
          </a:p>
          <a:p>
            <a:endParaRPr lang="en-AU" dirty="0"/>
          </a:p>
        </p:txBody>
      </p:sp>
    </p:spTree>
    <p:extLst>
      <p:ext uri="{BB962C8B-B14F-4D97-AF65-F5344CB8AC3E}">
        <p14:creationId xmlns:p14="http://schemas.microsoft.com/office/powerpoint/2010/main" val="183918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rry\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10891719" cy="8915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52400"/>
            <a:ext cx="8229600" cy="990600"/>
          </a:xfrm>
        </p:spPr>
        <p:txBody>
          <a:bodyPr/>
          <a:lstStyle/>
          <a:p>
            <a:r>
              <a:rPr lang="en-US" dirty="0" smtClean="0">
                <a:solidFill>
                  <a:srgbClr val="FF0000"/>
                </a:solidFill>
              </a:rPr>
              <a:t>The purpose of Trials</a:t>
            </a:r>
            <a:endParaRPr lang="en-AU" dirty="0">
              <a:solidFill>
                <a:srgbClr val="FF0000"/>
              </a:solidFill>
            </a:endParaRPr>
          </a:p>
        </p:txBody>
      </p:sp>
      <p:sp>
        <p:nvSpPr>
          <p:cNvPr id="3" name="Content Placeholder 2"/>
          <p:cNvSpPr>
            <a:spLocks noGrp="1"/>
          </p:cNvSpPr>
          <p:nvPr>
            <p:ph idx="1"/>
          </p:nvPr>
        </p:nvSpPr>
        <p:spPr>
          <a:xfrm>
            <a:off x="304800" y="1371600"/>
            <a:ext cx="8534400" cy="4000500"/>
          </a:xfrm>
        </p:spPr>
        <p:txBody>
          <a:bodyPr>
            <a:normAutofit/>
          </a:bodyPr>
          <a:lstStyle/>
          <a:p>
            <a:pPr marL="0" indent="0">
              <a:buNone/>
            </a:pPr>
            <a:r>
              <a:rPr lang="en-US" sz="4100" i="1" dirty="0" smtClean="0">
                <a:solidFill>
                  <a:schemeClr val="bg1"/>
                </a:solidFill>
              </a:rPr>
              <a:t>Sources of conflict</a:t>
            </a:r>
          </a:p>
          <a:p>
            <a:r>
              <a:rPr lang="en-US" sz="4100" i="1" dirty="0" smtClean="0">
                <a:solidFill>
                  <a:schemeClr val="bg1"/>
                </a:solidFill>
              </a:rPr>
              <a:t>Relationships</a:t>
            </a:r>
          </a:p>
          <a:p>
            <a:r>
              <a:rPr lang="en-US" sz="4100" i="1" dirty="0" smtClean="0">
                <a:solidFill>
                  <a:schemeClr val="bg1"/>
                </a:solidFill>
              </a:rPr>
              <a:t>The world </a:t>
            </a:r>
          </a:p>
          <a:p>
            <a:r>
              <a:rPr lang="en-US" sz="4100" i="1" dirty="0" smtClean="0">
                <a:solidFill>
                  <a:schemeClr val="bg1"/>
                </a:solidFill>
              </a:rPr>
              <a:t>The devil</a:t>
            </a:r>
            <a:endParaRPr lang="en-AU" dirty="0"/>
          </a:p>
        </p:txBody>
      </p:sp>
    </p:spTree>
    <p:extLst>
      <p:ext uri="{BB962C8B-B14F-4D97-AF65-F5344CB8AC3E}">
        <p14:creationId xmlns:p14="http://schemas.microsoft.com/office/powerpoint/2010/main" val="320055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rry\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10891719" cy="8915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52400"/>
            <a:ext cx="8229600" cy="990600"/>
          </a:xfrm>
        </p:spPr>
        <p:txBody>
          <a:bodyPr/>
          <a:lstStyle/>
          <a:p>
            <a:r>
              <a:rPr lang="en-US" dirty="0" smtClean="0">
                <a:solidFill>
                  <a:srgbClr val="FF0000"/>
                </a:solidFill>
              </a:rPr>
              <a:t>The purpose of Trials</a:t>
            </a:r>
            <a:endParaRPr lang="en-AU" dirty="0">
              <a:solidFill>
                <a:srgbClr val="FF0000"/>
              </a:solidFill>
            </a:endParaRPr>
          </a:p>
        </p:txBody>
      </p:sp>
      <p:sp>
        <p:nvSpPr>
          <p:cNvPr id="3" name="Content Placeholder 2"/>
          <p:cNvSpPr>
            <a:spLocks noGrp="1"/>
          </p:cNvSpPr>
          <p:nvPr>
            <p:ph idx="1"/>
          </p:nvPr>
        </p:nvSpPr>
        <p:spPr>
          <a:xfrm>
            <a:off x="304800" y="1219200"/>
            <a:ext cx="8534400" cy="4572000"/>
          </a:xfrm>
        </p:spPr>
        <p:txBody>
          <a:bodyPr>
            <a:normAutofit fontScale="85000" lnSpcReduction="20000"/>
          </a:bodyPr>
          <a:lstStyle/>
          <a:p>
            <a:pPr marL="0" indent="0">
              <a:buNone/>
            </a:pPr>
            <a:endParaRPr lang="en-AU" dirty="0" smtClean="0">
              <a:solidFill>
                <a:schemeClr val="bg1"/>
              </a:solidFill>
            </a:endParaRPr>
          </a:p>
          <a:p>
            <a:pPr marL="0" indent="0">
              <a:buNone/>
            </a:pPr>
            <a:r>
              <a:rPr lang="en-AU" dirty="0" smtClean="0">
                <a:solidFill>
                  <a:schemeClr val="bg1"/>
                </a:solidFill>
              </a:rPr>
              <a:t>1</a:t>
            </a:r>
            <a:r>
              <a:rPr lang="en-AU" dirty="0">
                <a:solidFill>
                  <a:schemeClr val="bg1"/>
                </a:solidFill>
              </a:rPr>
              <a:t>/ </a:t>
            </a:r>
            <a:r>
              <a:rPr lang="en-AU" dirty="0" smtClean="0">
                <a:solidFill>
                  <a:schemeClr val="bg1"/>
                </a:solidFill>
              </a:rPr>
              <a:t>Opposition &amp; </a:t>
            </a:r>
            <a:r>
              <a:rPr lang="en-AU" dirty="0">
                <a:solidFill>
                  <a:schemeClr val="bg1"/>
                </a:solidFill>
              </a:rPr>
              <a:t>trials… are INTENTIONAL </a:t>
            </a:r>
          </a:p>
          <a:p>
            <a:pPr marL="0" indent="0">
              <a:buNone/>
            </a:pPr>
            <a:endParaRPr lang="en-AU" dirty="0">
              <a:solidFill>
                <a:schemeClr val="bg1"/>
              </a:solidFill>
            </a:endParaRPr>
          </a:p>
          <a:p>
            <a:pPr marL="0" indent="0">
              <a:buNone/>
            </a:pPr>
            <a:r>
              <a:rPr lang="en-AU" i="1" dirty="0">
                <a:solidFill>
                  <a:schemeClr val="bg1"/>
                </a:solidFill>
              </a:rPr>
              <a:t>Consider it pure joy, my brothers and sisters, whenever you face trials of many kinds</a:t>
            </a:r>
            <a:r>
              <a:rPr lang="en-AU" dirty="0">
                <a:solidFill>
                  <a:schemeClr val="bg1"/>
                </a:solidFill>
              </a:rPr>
              <a:t>… Jam </a:t>
            </a:r>
            <a:r>
              <a:rPr lang="en-AU" dirty="0" smtClean="0">
                <a:solidFill>
                  <a:schemeClr val="bg1"/>
                </a:solidFill>
              </a:rPr>
              <a:t>1:2</a:t>
            </a:r>
          </a:p>
          <a:p>
            <a:pPr marL="0" indent="0">
              <a:buNone/>
            </a:pPr>
            <a:endParaRPr lang="en-AU" dirty="0" smtClean="0">
              <a:solidFill>
                <a:schemeClr val="bg1"/>
              </a:solidFill>
            </a:endParaRPr>
          </a:p>
          <a:p>
            <a:pPr marL="0" indent="0">
              <a:buNone/>
            </a:pPr>
            <a:r>
              <a:rPr lang="en-AU" i="1" dirty="0">
                <a:solidFill>
                  <a:schemeClr val="bg1"/>
                </a:solidFill>
              </a:rPr>
              <a:t>Dear friends, do not be surprised at the fiery ordeal that has come on you to test you, as though something strange were happening to you. But rejoice inasmuch as you participate in the sufferings of Christ, so that you may be overjoyed when his glory is revealed. </a:t>
            </a:r>
            <a:r>
              <a:rPr lang="en-AU" dirty="0">
                <a:solidFill>
                  <a:schemeClr val="bg1"/>
                </a:solidFill>
              </a:rPr>
              <a:t>1Pet 4:12</a:t>
            </a:r>
            <a:endParaRPr lang="en-AU" dirty="0" smtClean="0">
              <a:solidFill>
                <a:schemeClr val="bg1"/>
              </a:solidFill>
            </a:endParaRPr>
          </a:p>
          <a:p>
            <a:pPr marL="0" indent="0">
              <a:buNone/>
            </a:pPr>
            <a:endParaRPr lang="en-AU" dirty="0"/>
          </a:p>
        </p:txBody>
      </p:sp>
    </p:spTree>
    <p:extLst>
      <p:ext uri="{BB962C8B-B14F-4D97-AF65-F5344CB8AC3E}">
        <p14:creationId xmlns:p14="http://schemas.microsoft.com/office/powerpoint/2010/main" val="422703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rry\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10891719" cy="8915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52400"/>
            <a:ext cx="8229600" cy="990600"/>
          </a:xfrm>
        </p:spPr>
        <p:txBody>
          <a:bodyPr/>
          <a:lstStyle/>
          <a:p>
            <a:r>
              <a:rPr lang="en-US" dirty="0" smtClean="0">
                <a:solidFill>
                  <a:srgbClr val="FF0000"/>
                </a:solidFill>
              </a:rPr>
              <a:t>The purpose of Trials</a:t>
            </a:r>
            <a:endParaRPr lang="en-AU" dirty="0">
              <a:solidFill>
                <a:srgbClr val="FF0000"/>
              </a:solidFill>
            </a:endParaRPr>
          </a:p>
        </p:txBody>
      </p:sp>
      <p:sp>
        <p:nvSpPr>
          <p:cNvPr id="3" name="Content Placeholder 2"/>
          <p:cNvSpPr>
            <a:spLocks noGrp="1"/>
          </p:cNvSpPr>
          <p:nvPr>
            <p:ph idx="1"/>
          </p:nvPr>
        </p:nvSpPr>
        <p:spPr>
          <a:xfrm>
            <a:off x="304800" y="1600200"/>
            <a:ext cx="8534400" cy="3771900"/>
          </a:xfrm>
        </p:spPr>
        <p:txBody>
          <a:bodyPr>
            <a:normAutofit lnSpcReduction="10000"/>
          </a:bodyPr>
          <a:lstStyle/>
          <a:p>
            <a:pPr marL="0" indent="0">
              <a:buNone/>
            </a:pPr>
            <a:endParaRPr lang="en-AU" dirty="0" smtClean="0">
              <a:solidFill>
                <a:schemeClr val="bg1"/>
              </a:solidFill>
            </a:endParaRPr>
          </a:p>
          <a:p>
            <a:pPr marL="0" indent="0">
              <a:buNone/>
            </a:pPr>
            <a:r>
              <a:rPr lang="en-AU" dirty="0">
                <a:solidFill>
                  <a:schemeClr val="bg1"/>
                </a:solidFill>
              </a:rPr>
              <a:t>2/ Opposition Leads to fruitfulness</a:t>
            </a:r>
          </a:p>
          <a:p>
            <a:pPr marL="0" indent="0">
              <a:buNone/>
            </a:pPr>
            <a:endParaRPr lang="en-AU" dirty="0" smtClean="0">
              <a:solidFill>
                <a:schemeClr val="bg1"/>
              </a:solidFill>
            </a:endParaRPr>
          </a:p>
          <a:p>
            <a:pPr marL="0" indent="0">
              <a:buNone/>
            </a:pPr>
            <a:r>
              <a:rPr lang="en-AU" dirty="0" smtClean="0">
                <a:solidFill>
                  <a:schemeClr val="bg1"/>
                </a:solidFill>
              </a:rPr>
              <a:t>1:7Be </a:t>
            </a:r>
            <a:r>
              <a:rPr lang="en-AU" dirty="0">
                <a:solidFill>
                  <a:schemeClr val="bg1"/>
                </a:solidFill>
              </a:rPr>
              <a:t>patient, then, brothers and sisters, until the Lord’s coming. See how the farmer waits for the land to yield its valuable crop, patiently waiting for the autumn and spring rains. </a:t>
            </a:r>
          </a:p>
          <a:p>
            <a:pPr marL="0" indent="0">
              <a:buNone/>
            </a:pPr>
            <a:endParaRPr lang="en-AU" dirty="0"/>
          </a:p>
        </p:txBody>
      </p:sp>
    </p:spTree>
    <p:extLst>
      <p:ext uri="{BB962C8B-B14F-4D97-AF65-F5344CB8AC3E}">
        <p14:creationId xmlns:p14="http://schemas.microsoft.com/office/powerpoint/2010/main" val="1987842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rry\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10891719" cy="8915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52400"/>
            <a:ext cx="8229600" cy="990600"/>
          </a:xfrm>
        </p:spPr>
        <p:txBody>
          <a:bodyPr/>
          <a:lstStyle/>
          <a:p>
            <a:r>
              <a:rPr lang="en-US" dirty="0" smtClean="0">
                <a:solidFill>
                  <a:srgbClr val="FF0000"/>
                </a:solidFill>
              </a:rPr>
              <a:t>The purpose of Trials</a:t>
            </a:r>
            <a:endParaRPr lang="en-AU" dirty="0">
              <a:solidFill>
                <a:srgbClr val="FF0000"/>
              </a:solidFill>
            </a:endParaRPr>
          </a:p>
        </p:txBody>
      </p:sp>
      <p:sp>
        <p:nvSpPr>
          <p:cNvPr id="3" name="Content Placeholder 2"/>
          <p:cNvSpPr>
            <a:spLocks noGrp="1"/>
          </p:cNvSpPr>
          <p:nvPr>
            <p:ph idx="1"/>
          </p:nvPr>
        </p:nvSpPr>
        <p:spPr>
          <a:xfrm>
            <a:off x="304800" y="1066800"/>
            <a:ext cx="8534400" cy="4305300"/>
          </a:xfrm>
        </p:spPr>
        <p:txBody>
          <a:bodyPr>
            <a:normAutofit fontScale="85000" lnSpcReduction="10000"/>
          </a:bodyPr>
          <a:lstStyle/>
          <a:p>
            <a:pPr marL="0" indent="0">
              <a:buNone/>
            </a:pPr>
            <a:endParaRPr lang="en-AU" dirty="0" smtClean="0">
              <a:solidFill>
                <a:schemeClr val="bg1"/>
              </a:solidFill>
            </a:endParaRPr>
          </a:p>
          <a:p>
            <a:pPr marL="0" indent="0">
              <a:buNone/>
            </a:pPr>
            <a:r>
              <a:rPr lang="en-AU" sz="3900" dirty="0">
                <a:solidFill>
                  <a:schemeClr val="bg1"/>
                </a:solidFill>
              </a:rPr>
              <a:t>3/ Opposition is God way of strengthening us</a:t>
            </a:r>
            <a:r>
              <a:rPr lang="en-AU" sz="3900" dirty="0" smtClean="0">
                <a:solidFill>
                  <a:schemeClr val="bg1"/>
                </a:solidFill>
              </a:rPr>
              <a:t>…</a:t>
            </a:r>
          </a:p>
          <a:p>
            <a:pPr marL="0" indent="0">
              <a:buNone/>
            </a:pPr>
            <a:endParaRPr lang="en-AU" dirty="0">
              <a:solidFill>
                <a:schemeClr val="bg1"/>
              </a:solidFill>
            </a:endParaRPr>
          </a:p>
          <a:p>
            <a:pPr marL="0" indent="0">
              <a:buNone/>
            </a:pPr>
            <a:r>
              <a:rPr lang="en-AU" dirty="0">
                <a:solidFill>
                  <a:schemeClr val="bg1"/>
                </a:solidFill>
              </a:rPr>
              <a:t>James </a:t>
            </a:r>
            <a:r>
              <a:rPr lang="en-AU" dirty="0" smtClean="0">
                <a:solidFill>
                  <a:schemeClr val="bg1"/>
                </a:solidFill>
              </a:rPr>
              <a:t>1:3…. because </a:t>
            </a:r>
            <a:r>
              <a:rPr lang="en-AU" dirty="0">
                <a:solidFill>
                  <a:schemeClr val="bg1"/>
                </a:solidFill>
              </a:rPr>
              <a:t>you know that the testing of your faith produces perseverance. </a:t>
            </a:r>
            <a:endParaRPr lang="en-AU" dirty="0" smtClean="0">
              <a:solidFill>
                <a:schemeClr val="bg1"/>
              </a:solidFill>
            </a:endParaRPr>
          </a:p>
          <a:p>
            <a:pPr marL="0" indent="0">
              <a:buNone/>
            </a:pPr>
            <a:endParaRPr lang="en-AU" dirty="0" smtClean="0">
              <a:solidFill>
                <a:schemeClr val="bg1"/>
              </a:solidFill>
            </a:endParaRPr>
          </a:p>
          <a:p>
            <a:pPr marL="0" indent="0">
              <a:buNone/>
            </a:pPr>
            <a:r>
              <a:rPr lang="en-AU" dirty="0" smtClean="0">
                <a:solidFill>
                  <a:schemeClr val="bg1"/>
                </a:solidFill>
              </a:rPr>
              <a:t>Matt </a:t>
            </a:r>
            <a:r>
              <a:rPr lang="en-AU" dirty="0">
                <a:solidFill>
                  <a:schemeClr val="bg1"/>
                </a:solidFill>
              </a:rPr>
              <a:t>10:22 You will be hated by everyone because of me, but the one who stands firm to the end will be saved. 	</a:t>
            </a:r>
          </a:p>
        </p:txBody>
      </p:sp>
    </p:spTree>
    <p:extLst>
      <p:ext uri="{BB962C8B-B14F-4D97-AF65-F5344CB8AC3E}">
        <p14:creationId xmlns:p14="http://schemas.microsoft.com/office/powerpoint/2010/main" val="41536904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rry\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10891719" cy="8915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52400"/>
            <a:ext cx="8229600" cy="990600"/>
          </a:xfrm>
        </p:spPr>
        <p:txBody>
          <a:bodyPr/>
          <a:lstStyle/>
          <a:p>
            <a:r>
              <a:rPr lang="en-US" dirty="0" smtClean="0">
                <a:solidFill>
                  <a:srgbClr val="FF0000"/>
                </a:solidFill>
              </a:rPr>
              <a:t>The purpose of Trials</a:t>
            </a:r>
            <a:endParaRPr lang="en-AU" dirty="0">
              <a:solidFill>
                <a:srgbClr val="FF0000"/>
              </a:solidFill>
            </a:endParaRPr>
          </a:p>
        </p:txBody>
      </p:sp>
      <p:sp>
        <p:nvSpPr>
          <p:cNvPr id="3" name="Content Placeholder 2"/>
          <p:cNvSpPr>
            <a:spLocks noGrp="1"/>
          </p:cNvSpPr>
          <p:nvPr>
            <p:ph idx="1"/>
          </p:nvPr>
        </p:nvSpPr>
        <p:spPr>
          <a:xfrm>
            <a:off x="304800" y="1600200"/>
            <a:ext cx="8534400" cy="3771900"/>
          </a:xfrm>
        </p:spPr>
        <p:txBody>
          <a:bodyPr>
            <a:normAutofit/>
          </a:bodyPr>
          <a:lstStyle/>
          <a:p>
            <a:pPr marL="0" indent="0">
              <a:buNone/>
            </a:pPr>
            <a:endParaRPr lang="en-AU" dirty="0" smtClean="0">
              <a:solidFill>
                <a:schemeClr val="bg1"/>
              </a:solidFill>
            </a:endParaRPr>
          </a:p>
          <a:p>
            <a:pPr marL="0" indent="0">
              <a:buNone/>
            </a:pPr>
            <a:r>
              <a:rPr lang="en-AU" dirty="0">
                <a:solidFill>
                  <a:schemeClr val="bg1"/>
                </a:solidFill>
              </a:rPr>
              <a:t>4/ </a:t>
            </a:r>
            <a:r>
              <a:rPr lang="en-AU" dirty="0" smtClean="0">
                <a:solidFill>
                  <a:schemeClr val="bg1"/>
                </a:solidFill>
              </a:rPr>
              <a:t>Those </a:t>
            </a:r>
            <a:r>
              <a:rPr lang="en-AU" dirty="0">
                <a:solidFill>
                  <a:schemeClr val="bg1"/>
                </a:solidFill>
              </a:rPr>
              <a:t>who </a:t>
            </a:r>
            <a:r>
              <a:rPr lang="en-AU" dirty="0" smtClean="0">
                <a:solidFill>
                  <a:schemeClr val="bg1"/>
                </a:solidFill>
              </a:rPr>
              <a:t>lack </a:t>
            </a:r>
            <a:r>
              <a:rPr lang="en-AU" dirty="0">
                <a:solidFill>
                  <a:schemeClr val="bg1"/>
                </a:solidFill>
              </a:rPr>
              <a:t>wisdom should ask for </a:t>
            </a:r>
            <a:r>
              <a:rPr lang="en-AU" dirty="0" smtClean="0">
                <a:solidFill>
                  <a:schemeClr val="bg1"/>
                </a:solidFill>
              </a:rPr>
              <a:t>it</a:t>
            </a:r>
          </a:p>
          <a:p>
            <a:pPr marL="0" indent="0">
              <a:buNone/>
            </a:pPr>
            <a:endParaRPr lang="en-AU" dirty="0">
              <a:solidFill>
                <a:schemeClr val="bg1"/>
              </a:solidFill>
            </a:endParaRPr>
          </a:p>
          <a:p>
            <a:pPr marL="0" indent="0">
              <a:buNone/>
            </a:pPr>
            <a:r>
              <a:rPr lang="en-AU" dirty="0" smtClean="0">
                <a:solidFill>
                  <a:schemeClr val="bg1"/>
                </a:solidFill>
              </a:rPr>
              <a:t>1:5 </a:t>
            </a:r>
            <a:r>
              <a:rPr lang="en-AU" dirty="0">
                <a:solidFill>
                  <a:schemeClr val="bg1"/>
                </a:solidFill>
              </a:rPr>
              <a:t>If any of you lacks wisdom, you should ask God, who gives generously to all without finding fault, and it will be given to you. </a:t>
            </a:r>
          </a:p>
          <a:p>
            <a:pPr marL="0" indent="0">
              <a:buNone/>
            </a:pPr>
            <a:endParaRPr lang="en-AU" dirty="0"/>
          </a:p>
        </p:txBody>
      </p:sp>
    </p:spTree>
    <p:extLst>
      <p:ext uri="{BB962C8B-B14F-4D97-AF65-F5344CB8AC3E}">
        <p14:creationId xmlns:p14="http://schemas.microsoft.com/office/powerpoint/2010/main" val="246456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rry\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10891719" cy="8915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52400"/>
            <a:ext cx="8229600" cy="990600"/>
          </a:xfrm>
        </p:spPr>
        <p:txBody>
          <a:bodyPr/>
          <a:lstStyle/>
          <a:p>
            <a:r>
              <a:rPr lang="en-US" dirty="0" smtClean="0">
                <a:solidFill>
                  <a:srgbClr val="FF0000"/>
                </a:solidFill>
              </a:rPr>
              <a:t>The purpose of Trials</a:t>
            </a:r>
            <a:endParaRPr lang="en-AU" dirty="0">
              <a:solidFill>
                <a:srgbClr val="FF0000"/>
              </a:solidFill>
            </a:endParaRPr>
          </a:p>
        </p:txBody>
      </p:sp>
      <p:sp>
        <p:nvSpPr>
          <p:cNvPr id="3" name="Content Placeholder 2"/>
          <p:cNvSpPr>
            <a:spLocks noGrp="1"/>
          </p:cNvSpPr>
          <p:nvPr>
            <p:ph idx="1"/>
          </p:nvPr>
        </p:nvSpPr>
        <p:spPr>
          <a:xfrm>
            <a:off x="304800" y="1600200"/>
            <a:ext cx="8534400" cy="3771900"/>
          </a:xfrm>
        </p:spPr>
        <p:txBody>
          <a:bodyPr>
            <a:normAutofit/>
          </a:bodyPr>
          <a:lstStyle/>
          <a:p>
            <a:pPr marL="0" indent="0">
              <a:buNone/>
            </a:pPr>
            <a:endParaRPr lang="en-AU" dirty="0" smtClean="0">
              <a:solidFill>
                <a:schemeClr val="bg1"/>
              </a:solidFill>
            </a:endParaRPr>
          </a:p>
          <a:p>
            <a:pPr marL="0" indent="0">
              <a:buNone/>
            </a:pPr>
            <a:r>
              <a:rPr lang="en-AU" dirty="0">
                <a:solidFill>
                  <a:schemeClr val="bg1"/>
                </a:solidFill>
              </a:rPr>
              <a:t>5/ </a:t>
            </a:r>
            <a:r>
              <a:rPr lang="en-AU" dirty="0" smtClean="0">
                <a:solidFill>
                  <a:schemeClr val="bg1"/>
                </a:solidFill>
              </a:rPr>
              <a:t>Trials</a:t>
            </a:r>
            <a:r>
              <a:rPr lang="en-AU" dirty="0">
                <a:solidFill>
                  <a:schemeClr val="bg1"/>
                </a:solidFill>
              </a:rPr>
              <a:t>… complete us… if we respond well</a:t>
            </a:r>
          </a:p>
          <a:p>
            <a:pPr marL="0" indent="0">
              <a:buNone/>
            </a:pPr>
            <a:endParaRPr lang="en-AU" dirty="0" smtClean="0">
              <a:solidFill>
                <a:schemeClr val="bg1"/>
              </a:solidFill>
            </a:endParaRPr>
          </a:p>
          <a:p>
            <a:pPr marL="0" indent="0">
              <a:buNone/>
            </a:pPr>
            <a:r>
              <a:rPr lang="en-AU" dirty="0" smtClean="0">
                <a:solidFill>
                  <a:schemeClr val="bg1"/>
                </a:solidFill>
              </a:rPr>
              <a:t>4Let </a:t>
            </a:r>
            <a:r>
              <a:rPr lang="en-AU" dirty="0">
                <a:solidFill>
                  <a:schemeClr val="bg1"/>
                </a:solidFill>
              </a:rPr>
              <a:t>perseverance finish its work so that you may be mature and complete, not lacking anything. </a:t>
            </a:r>
          </a:p>
          <a:p>
            <a:pPr marL="0" indent="0">
              <a:buNone/>
            </a:pPr>
            <a:endParaRPr lang="en-AU" dirty="0"/>
          </a:p>
        </p:txBody>
      </p:sp>
    </p:spTree>
    <p:extLst>
      <p:ext uri="{BB962C8B-B14F-4D97-AF65-F5344CB8AC3E}">
        <p14:creationId xmlns:p14="http://schemas.microsoft.com/office/powerpoint/2010/main" val="386421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rry\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10891719" cy="8915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52400"/>
            <a:ext cx="8229600" cy="990600"/>
          </a:xfrm>
        </p:spPr>
        <p:txBody>
          <a:bodyPr/>
          <a:lstStyle/>
          <a:p>
            <a:r>
              <a:rPr lang="en-US" dirty="0" smtClean="0">
                <a:solidFill>
                  <a:srgbClr val="FF0000"/>
                </a:solidFill>
              </a:rPr>
              <a:t>The purpose of Trials</a:t>
            </a:r>
            <a:endParaRPr lang="en-AU" dirty="0">
              <a:solidFill>
                <a:srgbClr val="FF0000"/>
              </a:solidFill>
            </a:endParaRPr>
          </a:p>
        </p:txBody>
      </p:sp>
      <p:sp>
        <p:nvSpPr>
          <p:cNvPr id="3" name="Content Placeholder 2"/>
          <p:cNvSpPr>
            <a:spLocks noGrp="1"/>
          </p:cNvSpPr>
          <p:nvPr>
            <p:ph idx="1"/>
          </p:nvPr>
        </p:nvSpPr>
        <p:spPr>
          <a:xfrm>
            <a:off x="304800" y="1371600"/>
            <a:ext cx="8534400" cy="4000500"/>
          </a:xfrm>
        </p:spPr>
        <p:txBody>
          <a:bodyPr>
            <a:normAutofit fontScale="92500" lnSpcReduction="20000"/>
          </a:bodyPr>
          <a:lstStyle/>
          <a:p>
            <a:pPr marL="0" indent="0">
              <a:buNone/>
            </a:pPr>
            <a:endParaRPr lang="en-AU" dirty="0" smtClean="0">
              <a:solidFill>
                <a:schemeClr val="bg1"/>
              </a:solidFill>
            </a:endParaRPr>
          </a:p>
          <a:p>
            <a:pPr marL="0" indent="0">
              <a:buNone/>
            </a:pPr>
            <a:r>
              <a:rPr lang="en-AU" dirty="0">
                <a:solidFill>
                  <a:schemeClr val="bg1"/>
                </a:solidFill>
              </a:rPr>
              <a:t>6/A right response to opposition is positive </a:t>
            </a:r>
          </a:p>
          <a:p>
            <a:pPr marL="0" indent="0">
              <a:buNone/>
            </a:pPr>
            <a:r>
              <a:rPr lang="en-AU" dirty="0">
                <a:solidFill>
                  <a:schemeClr val="bg1"/>
                </a:solidFill>
              </a:rPr>
              <a:t>	</a:t>
            </a:r>
            <a:endParaRPr lang="en-AU" dirty="0" smtClean="0">
              <a:solidFill>
                <a:schemeClr val="bg1"/>
              </a:solidFill>
            </a:endParaRPr>
          </a:p>
          <a:p>
            <a:pPr marL="0" indent="0">
              <a:buNone/>
            </a:pPr>
            <a:r>
              <a:rPr lang="en-AU" dirty="0" smtClean="0">
                <a:solidFill>
                  <a:schemeClr val="bg1"/>
                </a:solidFill>
              </a:rPr>
              <a:t>Jesus </a:t>
            </a:r>
            <a:r>
              <a:rPr lang="en-AU" dirty="0">
                <a:solidFill>
                  <a:schemeClr val="bg1"/>
                </a:solidFill>
              </a:rPr>
              <a:t>said </a:t>
            </a:r>
            <a:r>
              <a:rPr lang="en-AU" dirty="0" smtClean="0">
                <a:solidFill>
                  <a:schemeClr val="bg1"/>
                </a:solidFill>
              </a:rPr>
              <a:t>to respond differently to the world… -	Love… </a:t>
            </a:r>
            <a:r>
              <a:rPr lang="en-AU" dirty="0">
                <a:solidFill>
                  <a:schemeClr val="bg1"/>
                </a:solidFill>
              </a:rPr>
              <a:t>instead of </a:t>
            </a:r>
            <a:r>
              <a:rPr lang="en-AU" dirty="0" smtClean="0">
                <a:solidFill>
                  <a:schemeClr val="bg1"/>
                </a:solidFill>
              </a:rPr>
              <a:t>hate…-	</a:t>
            </a:r>
          </a:p>
          <a:p>
            <a:pPr marL="0" indent="0">
              <a:buNone/>
            </a:pPr>
            <a:r>
              <a:rPr lang="en-AU" dirty="0">
                <a:solidFill>
                  <a:schemeClr val="bg1"/>
                </a:solidFill>
              </a:rPr>
              <a:t>	</a:t>
            </a:r>
            <a:r>
              <a:rPr lang="en-AU" dirty="0" smtClean="0">
                <a:solidFill>
                  <a:schemeClr val="bg1"/>
                </a:solidFill>
              </a:rPr>
              <a:t>Pray </a:t>
            </a:r>
            <a:r>
              <a:rPr lang="en-AU" dirty="0">
                <a:solidFill>
                  <a:schemeClr val="bg1"/>
                </a:solidFill>
              </a:rPr>
              <a:t>for… instead of </a:t>
            </a:r>
            <a:r>
              <a:rPr lang="en-AU" dirty="0" smtClean="0">
                <a:solidFill>
                  <a:schemeClr val="bg1"/>
                </a:solidFill>
              </a:rPr>
              <a:t>planning vengeance</a:t>
            </a:r>
          </a:p>
          <a:p>
            <a:pPr marL="0" indent="0">
              <a:buNone/>
            </a:pPr>
            <a:r>
              <a:rPr lang="en-AU" dirty="0">
                <a:solidFill>
                  <a:schemeClr val="bg1"/>
                </a:solidFill>
              </a:rPr>
              <a:t>	</a:t>
            </a:r>
            <a:r>
              <a:rPr lang="en-AU" dirty="0" smtClean="0">
                <a:solidFill>
                  <a:schemeClr val="bg1"/>
                </a:solidFill>
              </a:rPr>
              <a:t>Bless</a:t>
            </a:r>
            <a:r>
              <a:rPr lang="en-AU" dirty="0">
                <a:solidFill>
                  <a:schemeClr val="bg1"/>
                </a:solidFill>
              </a:rPr>
              <a:t>… </a:t>
            </a:r>
            <a:r>
              <a:rPr lang="en-AU" dirty="0" smtClean="0">
                <a:solidFill>
                  <a:schemeClr val="bg1"/>
                </a:solidFill>
              </a:rPr>
              <a:t>and do not curse</a:t>
            </a:r>
            <a:endParaRPr lang="en-AU" dirty="0">
              <a:solidFill>
                <a:schemeClr val="bg1"/>
              </a:solidFill>
            </a:endParaRPr>
          </a:p>
          <a:p>
            <a:pPr marL="0" indent="0">
              <a:buNone/>
            </a:pPr>
            <a:r>
              <a:rPr lang="en-AU" dirty="0">
                <a:solidFill>
                  <a:schemeClr val="bg1"/>
                </a:solidFill>
              </a:rPr>
              <a:t>	</a:t>
            </a:r>
            <a:r>
              <a:rPr lang="en-AU" dirty="0" smtClean="0">
                <a:solidFill>
                  <a:schemeClr val="bg1"/>
                </a:solidFill>
              </a:rPr>
              <a:t>Forgive</a:t>
            </a:r>
            <a:r>
              <a:rPr lang="en-AU" dirty="0">
                <a:solidFill>
                  <a:schemeClr val="bg1"/>
                </a:solidFill>
              </a:rPr>
              <a:t>… even when </a:t>
            </a:r>
            <a:r>
              <a:rPr lang="en-AU" dirty="0" smtClean="0">
                <a:solidFill>
                  <a:schemeClr val="bg1"/>
                </a:solidFill>
              </a:rPr>
              <a:t>they </a:t>
            </a:r>
            <a:r>
              <a:rPr lang="en-AU" dirty="0">
                <a:solidFill>
                  <a:schemeClr val="bg1"/>
                </a:solidFill>
              </a:rPr>
              <a:t>do not deserve to be </a:t>
            </a:r>
            <a:r>
              <a:rPr lang="en-AU" dirty="0" smtClean="0">
                <a:solidFill>
                  <a:schemeClr val="bg1"/>
                </a:solidFill>
              </a:rPr>
              <a:t>		forgiven</a:t>
            </a:r>
            <a:r>
              <a:rPr lang="en-AU" dirty="0">
                <a:solidFill>
                  <a:schemeClr val="bg1"/>
                </a:solidFill>
              </a:rPr>
              <a:t>… </a:t>
            </a:r>
            <a:endParaRPr lang="en-AU" dirty="0"/>
          </a:p>
        </p:txBody>
      </p:sp>
    </p:spTree>
    <p:extLst>
      <p:ext uri="{BB962C8B-B14F-4D97-AF65-F5344CB8AC3E}">
        <p14:creationId xmlns:p14="http://schemas.microsoft.com/office/powerpoint/2010/main" val="34806780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rry\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10891719" cy="8915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52400"/>
            <a:ext cx="8229600" cy="990600"/>
          </a:xfrm>
        </p:spPr>
        <p:txBody>
          <a:bodyPr/>
          <a:lstStyle/>
          <a:p>
            <a:r>
              <a:rPr lang="en-US" dirty="0" smtClean="0">
                <a:solidFill>
                  <a:srgbClr val="FF0000"/>
                </a:solidFill>
              </a:rPr>
              <a:t>The purpose of Trials</a:t>
            </a:r>
            <a:endParaRPr lang="en-AU" dirty="0">
              <a:solidFill>
                <a:srgbClr val="FF0000"/>
              </a:solidFill>
            </a:endParaRPr>
          </a:p>
        </p:txBody>
      </p:sp>
      <p:sp>
        <p:nvSpPr>
          <p:cNvPr id="3" name="Content Placeholder 2"/>
          <p:cNvSpPr>
            <a:spLocks noGrp="1"/>
          </p:cNvSpPr>
          <p:nvPr>
            <p:ph idx="1"/>
          </p:nvPr>
        </p:nvSpPr>
        <p:spPr>
          <a:xfrm>
            <a:off x="304800" y="1371600"/>
            <a:ext cx="8534400" cy="4000500"/>
          </a:xfrm>
        </p:spPr>
        <p:txBody>
          <a:bodyPr>
            <a:normAutofit/>
          </a:bodyPr>
          <a:lstStyle/>
          <a:p>
            <a:pPr marL="0" indent="0">
              <a:buNone/>
            </a:pPr>
            <a:endParaRPr lang="en-AU" dirty="0" smtClean="0">
              <a:solidFill>
                <a:schemeClr val="bg1"/>
              </a:solidFill>
            </a:endParaRPr>
          </a:p>
        </p:txBody>
      </p:sp>
    </p:spTree>
    <p:extLst>
      <p:ext uri="{BB962C8B-B14F-4D97-AF65-F5344CB8AC3E}">
        <p14:creationId xmlns:p14="http://schemas.microsoft.com/office/powerpoint/2010/main" val="3227679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1243950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rry\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10891719" cy="8915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solidFill>
                  <a:srgbClr val="FF0000"/>
                </a:solidFill>
              </a:rPr>
              <a:t>The purpose of Trials</a:t>
            </a:r>
            <a:endParaRPr lang="en-AU" dirty="0">
              <a:solidFill>
                <a:srgbClr val="FF0000"/>
              </a:solidFill>
            </a:endParaRPr>
          </a:p>
        </p:txBody>
      </p:sp>
      <p:sp>
        <p:nvSpPr>
          <p:cNvPr id="3" name="Content Placeholder 2"/>
          <p:cNvSpPr>
            <a:spLocks noGrp="1"/>
          </p:cNvSpPr>
          <p:nvPr>
            <p:ph idx="1"/>
          </p:nvPr>
        </p:nvSpPr>
        <p:spPr>
          <a:xfrm>
            <a:off x="457200" y="1752600"/>
            <a:ext cx="8229600" cy="3886200"/>
          </a:xfrm>
        </p:spPr>
        <p:txBody>
          <a:bodyPr>
            <a:normAutofit fontScale="92500" lnSpcReduction="10000"/>
          </a:bodyPr>
          <a:lstStyle/>
          <a:p>
            <a:pPr marL="0" indent="0">
              <a:buNone/>
            </a:pPr>
            <a:r>
              <a:rPr lang="en-AU" sz="3000" i="1" dirty="0">
                <a:solidFill>
                  <a:schemeClr val="bg1"/>
                </a:solidFill>
              </a:rPr>
              <a:t>1James, a servant of God and of the Lord Jesus Christ,</a:t>
            </a:r>
            <a:endParaRPr lang="en-AU" sz="3000" dirty="0">
              <a:solidFill>
                <a:schemeClr val="bg1"/>
              </a:solidFill>
            </a:endParaRPr>
          </a:p>
          <a:p>
            <a:pPr marL="0" indent="0">
              <a:buNone/>
            </a:pPr>
            <a:r>
              <a:rPr lang="en-AU" sz="3000" i="1" dirty="0">
                <a:solidFill>
                  <a:schemeClr val="bg1"/>
                </a:solidFill>
              </a:rPr>
              <a:t>To the twelve tribes scattered among the nations: Greetings.</a:t>
            </a:r>
            <a:endParaRPr lang="en-AU" sz="3000" dirty="0">
              <a:solidFill>
                <a:schemeClr val="bg1"/>
              </a:solidFill>
            </a:endParaRPr>
          </a:p>
          <a:p>
            <a:pPr marL="0" indent="0">
              <a:buNone/>
            </a:pPr>
            <a:r>
              <a:rPr lang="en-AU" sz="3000" i="1" dirty="0" smtClean="0">
                <a:solidFill>
                  <a:schemeClr val="bg1"/>
                </a:solidFill>
              </a:rPr>
              <a:t>2Consider </a:t>
            </a:r>
            <a:r>
              <a:rPr lang="en-AU" sz="3000" i="1" dirty="0">
                <a:solidFill>
                  <a:schemeClr val="bg1"/>
                </a:solidFill>
              </a:rPr>
              <a:t>it pure joy, my brothers and sisters, whenever you face trials of many kinds, </a:t>
            </a:r>
            <a:endParaRPr lang="en-AU" sz="3000" dirty="0">
              <a:solidFill>
                <a:schemeClr val="bg1"/>
              </a:solidFill>
            </a:endParaRPr>
          </a:p>
          <a:p>
            <a:pPr marL="0" indent="0">
              <a:buNone/>
            </a:pPr>
            <a:r>
              <a:rPr lang="en-AU" sz="3000" i="1" dirty="0">
                <a:solidFill>
                  <a:schemeClr val="bg1"/>
                </a:solidFill>
              </a:rPr>
              <a:t>3because you know that the testing of your faith produces perseverance. 4Let perseverance finish its work so that you may be mature and complete, not lacking anything. </a:t>
            </a:r>
            <a:endParaRPr lang="en-AU" sz="3000" dirty="0">
              <a:solidFill>
                <a:schemeClr val="bg1"/>
              </a:solidFill>
            </a:endParaRPr>
          </a:p>
          <a:p>
            <a:endParaRPr lang="en-AU" dirty="0"/>
          </a:p>
        </p:txBody>
      </p:sp>
    </p:spTree>
    <p:extLst>
      <p:ext uri="{BB962C8B-B14F-4D97-AF65-F5344CB8AC3E}">
        <p14:creationId xmlns:p14="http://schemas.microsoft.com/office/powerpoint/2010/main" val="1613693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rry\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10891719" cy="8915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solidFill>
                  <a:srgbClr val="FF0000"/>
                </a:solidFill>
              </a:rPr>
              <a:t>The purpose of Trials</a:t>
            </a:r>
            <a:endParaRPr lang="en-AU"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AU" sz="2800" i="1" dirty="0">
                <a:solidFill>
                  <a:schemeClr val="bg1"/>
                </a:solidFill>
              </a:rPr>
              <a:t>5If any of you lacks wisdom, you should ask God, who gives generously to all without finding fault, and it will be given to you. 6But when you ask, you must believe and not doubt, because the one who doubts is like a wave of the sea, blown and tossed by the wind. 7That person should not expect to receive anything from the Lord. 8Such a person is double-minded and unstable in all they do.</a:t>
            </a:r>
            <a:endParaRPr lang="en-AU" sz="2800" dirty="0">
              <a:solidFill>
                <a:schemeClr val="bg1"/>
              </a:solidFill>
            </a:endParaRPr>
          </a:p>
          <a:p>
            <a:endParaRPr lang="en-AU" dirty="0"/>
          </a:p>
        </p:txBody>
      </p:sp>
    </p:spTree>
    <p:extLst>
      <p:ext uri="{BB962C8B-B14F-4D97-AF65-F5344CB8AC3E}">
        <p14:creationId xmlns:p14="http://schemas.microsoft.com/office/powerpoint/2010/main" val="1653540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rry\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10891719" cy="8915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52400"/>
            <a:ext cx="8229600" cy="990600"/>
          </a:xfrm>
        </p:spPr>
        <p:txBody>
          <a:bodyPr/>
          <a:lstStyle/>
          <a:p>
            <a:r>
              <a:rPr lang="en-US" dirty="0" smtClean="0">
                <a:solidFill>
                  <a:srgbClr val="FF0000"/>
                </a:solidFill>
              </a:rPr>
              <a:t>The purpose of Trials</a:t>
            </a:r>
            <a:endParaRPr lang="en-AU" dirty="0">
              <a:solidFill>
                <a:srgbClr val="FF0000"/>
              </a:solidFill>
            </a:endParaRPr>
          </a:p>
        </p:txBody>
      </p:sp>
      <p:sp>
        <p:nvSpPr>
          <p:cNvPr id="3" name="Content Placeholder 2"/>
          <p:cNvSpPr>
            <a:spLocks noGrp="1"/>
          </p:cNvSpPr>
          <p:nvPr>
            <p:ph idx="1"/>
          </p:nvPr>
        </p:nvSpPr>
        <p:spPr>
          <a:xfrm>
            <a:off x="152400" y="1143000"/>
            <a:ext cx="8686800" cy="5181600"/>
          </a:xfrm>
        </p:spPr>
        <p:txBody>
          <a:bodyPr>
            <a:normAutofit fontScale="70000" lnSpcReduction="20000"/>
          </a:bodyPr>
          <a:lstStyle/>
          <a:p>
            <a:pPr marL="0" indent="0">
              <a:lnSpc>
                <a:spcPct val="120000"/>
              </a:lnSpc>
              <a:buNone/>
            </a:pPr>
            <a:r>
              <a:rPr lang="en-AU" sz="4100" i="1" dirty="0">
                <a:solidFill>
                  <a:schemeClr val="bg1"/>
                </a:solidFill>
              </a:rPr>
              <a:t>9Believers in humble circumstances ought to take pride in their high position. 10But the rich should take pride in their humiliation—since they will pass away like a wild flower. 11For the sun rises with scorching heat and withers the plant; its blossom falls and its beauty is destroyed. In the same way, the rich will fade away even while they go about their business.</a:t>
            </a:r>
          </a:p>
          <a:p>
            <a:pPr marL="0" indent="0">
              <a:lnSpc>
                <a:spcPct val="120000"/>
              </a:lnSpc>
              <a:buNone/>
            </a:pPr>
            <a:r>
              <a:rPr lang="en-AU" sz="4100" i="1" dirty="0">
                <a:solidFill>
                  <a:schemeClr val="bg1"/>
                </a:solidFill>
              </a:rPr>
              <a:t>12Blessed is the one who perseveres under trial because, having stood the test, that person will receive the crown of life that the Lord has promised to those who love him.</a:t>
            </a:r>
          </a:p>
          <a:p>
            <a:pPr marL="0" indent="0">
              <a:buNone/>
            </a:pPr>
            <a:r>
              <a:rPr lang="en-AU" i="1" dirty="0">
                <a:solidFill>
                  <a:schemeClr val="bg1"/>
                </a:solidFill>
              </a:rPr>
              <a:t> </a:t>
            </a:r>
            <a:endParaRPr lang="en-AU" dirty="0">
              <a:solidFill>
                <a:schemeClr val="bg1"/>
              </a:solidFill>
            </a:endParaRPr>
          </a:p>
          <a:p>
            <a:endParaRPr lang="en-AU" dirty="0"/>
          </a:p>
        </p:txBody>
      </p:sp>
    </p:spTree>
    <p:extLst>
      <p:ext uri="{BB962C8B-B14F-4D97-AF65-F5344CB8AC3E}">
        <p14:creationId xmlns:p14="http://schemas.microsoft.com/office/powerpoint/2010/main" val="2850136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rry\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10891719" cy="8915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52400"/>
            <a:ext cx="8229600" cy="990600"/>
          </a:xfrm>
        </p:spPr>
        <p:txBody>
          <a:bodyPr/>
          <a:lstStyle/>
          <a:p>
            <a:r>
              <a:rPr lang="en-US" dirty="0" smtClean="0">
                <a:solidFill>
                  <a:srgbClr val="FF0000"/>
                </a:solidFill>
              </a:rPr>
              <a:t>The purpose of Trials</a:t>
            </a:r>
            <a:endParaRPr lang="en-AU" dirty="0">
              <a:solidFill>
                <a:srgbClr val="FF0000"/>
              </a:solidFill>
            </a:endParaRPr>
          </a:p>
        </p:txBody>
      </p:sp>
      <p:sp>
        <p:nvSpPr>
          <p:cNvPr id="3" name="Content Placeholder 2"/>
          <p:cNvSpPr>
            <a:spLocks noGrp="1"/>
          </p:cNvSpPr>
          <p:nvPr>
            <p:ph idx="1"/>
          </p:nvPr>
        </p:nvSpPr>
        <p:spPr>
          <a:xfrm>
            <a:off x="304800" y="2133600"/>
            <a:ext cx="8534400" cy="3429000"/>
          </a:xfrm>
        </p:spPr>
        <p:txBody>
          <a:bodyPr>
            <a:normAutofit fontScale="77500" lnSpcReduction="20000"/>
          </a:bodyPr>
          <a:lstStyle/>
          <a:p>
            <a:pPr marL="0" indent="0">
              <a:buNone/>
            </a:pPr>
            <a:r>
              <a:rPr lang="en-AU" sz="4100" i="1" dirty="0">
                <a:solidFill>
                  <a:schemeClr val="bg1"/>
                </a:solidFill>
              </a:rPr>
              <a:t>13When tempted, no one should say, “God is tempting me.” For God cannot be tempted by evil, nor does he tempt anyone; 14but each person is tempted when they are dragged away by their own evil desire and enticed. 15Then, after desire has conceived, it gives birth to sin; and sin, when it is full-grown, gives birth to death.</a:t>
            </a:r>
            <a:r>
              <a:rPr lang="en-AU" i="1" dirty="0">
                <a:solidFill>
                  <a:schemeClr val="bg1"/>
                </a:solidFill>
              </a:rPr>
              <a:t> </a:t>
            </a:r>
            <a:endParaRPr lang="en-AU" dirty="0">
              <a:solidFill>
                <a:schemeClr val="bg1"/>
              </a:solidFill>
            </a:endParaRPr>
          </a:p>
          <a:p>
            <a:endParaRPr lang="en-AU" dirty="0"/>
          </a:p>
        </p:txBody>
      </p:sp>
    </p:spTree>
    <p:extLst>
      <p:ext uri="{BB962C8B-B14F-4D97-AF65-F5344CB8AC3E}">
        <p14:creationId xmlns:p14="http://schemas.microsoft.com/office/powerpoint/2010/main" val="4171249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rry\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10891719" cy="8915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52400"/>
            <a:ext cx="8229600" cy="990600"/>
          </a:xfrm>
        </p:spPr>
        <p:txBody>
          <a:bodyPr/>
          <a:lstStyle/>
          <a:p>
            <a:r>
              <a:rPr lang="en-US" dirty="0" smtClean="0">
                <a:solidFill>
                  <a:srgbClr val="FF0000"/>
                </a:solidFill>
              </a:rPr>
              <a:t>The purpose of Trials</a:t>
            </a:r>
            <a:endParaRPr lang="en-AU" dirty="0">
              <a:solidFill>
                <a:srgbClr val="FF0000"/>
              </a:solidFill>
            </a:endParaRPr>
          </a:p>
        </p:txBody>
      </p:sp>
      <p:sp>
        <p:nvSpPr>
          <p:cNvPr id="3" name="Content Placeholder 2"/>
          <p:cNvSpPr>
            <a:spLocks noGrp="1"/>
          </p:cNvSpPr>
          <p:nvPr>
            <p:ph idx="1"/>
          </p:nvPr>
        </p:nvSpPr>
        <p:spPr>
          <a:xfrm>
            <a:off x="304800" y="2133600"/>
            <a:ext cx="8534400" cy="2971800"/>
          </a:xfrm>
        </p:spPr>
        <p:txBody>
          <a:bodyPr>
            <a:normAutofit fontScale="77500" lnSpcReduction="20000"/>
          </a:bodyPr>
          <a:lstStyle/>
          <a:p>
            <a:pPr marL="0" indent="0">
              <a:buNone/>
            </a:pPr>
            <a:r>
              <a:rPr lang="en-AU" sz="4100" i="1" dirty="0">
                <a:solidFill>
                  <a:schemeClr val="bg1"/>
                </a:solidFill>
              </a:rPr>
              <a:t>16Don’t be deceived, my dear brothers and sisters. 17Every good and perfect gift is from above, coming down from the Father of the heavenly lights, who does not change like shifting shadows. 18He chose to give us birth through the word of truth, that we might be a kind of first fruits of all he created.</a:t>
            </a:r>
            <a:endParaRPr lang="en-AU" dirty="0"/>
          </a:p>
        </p:txBody>
      </p:sp>
    </p:spTree>
    <p:extLst>
      <p:ext uri="{BB962C8B-B14F-4D97-AF65-F5344CB8AC3E}">
        <p14:creationId xmlns:p14="http://schemas.microsoft.com/office/powerpoint/2010/main" val="499247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rry\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10891719" cy="8915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52400"/>
            <a:ext cx="8229600" cy="990600"/>
          </a:xfrm>
        </p:spPr>
        <p:txBody>
          <a:bodyPr/>
          <a:lstStyle/>
          <a:p>
            <a:r>
              <a:rPr lang="en-US" dirty="0" smtClean="0">
                <a:solidFill>
                  <a:srgbClr val="FF0000"/>
                </a:solidFill>
              </a:rPr>
              <a:t>The purpose of Trials</a:t>
            </a:r>
            <a:endParaRPr lang="en-AU" dirty="0">
              <a:solidFill>
                <a:srgbClr val="FF0000"/>
              </a:solidFill>
            </a:endParaRPr>
          </a:p>
        </p:txBody>
      </p:sp>
      <p:sp>
        <p:nvSpPr>
          <p:cNvPr id="3" name="Content Placeholder 2"/>
          <p:cNvSpPr>
            <a:spLocks noGrp="1"/>
          </p:cNvSpPr>
          <p:nvPr>
            <p:ph idx="1"/>
          </p:nvPr>
        </p:nvSpPr>
        <p:spPr>
          <a:xfrm>
            <a:off x="304800" y="2133600"/>
            <a:ext cx="8534400" cy="3352800"/>
          </a:xfrm>
        </p:spPr>
        <p:txBody>
          <a:bodyPr>
            <a:normAutofit fontScale="70000" lnSpcReduction="20000"/>
          </a:bodyPr>
          <a:lstStyle/>
          <a:p>
            <a:pPr marL="0" indent="0">
              <a:buNone/>
            </a:pPr>
            <a:r>
              <a:rPr lang="en-AU" sz="4100" i="1" dirty="0" smtClean="0">
                <a:solidFill>
                  <a:schemeClr val="bg1"/>
                </a:solidFill>
              </a:rPr>
              <a:t>James chapter 5</a:t>
            </a:r>
          </a:p>
          <a:p>
            <a:pPr marL="0" indent="0">
              <a:buNone/>
            </a:pPr>
            <a:r>
              <a:rPr lang="en-AU" sz="4100" i="1" dirty="0" smtClean="0">
                <a:solidFill>
                  <a:schemeClr val="bg1"/>
                </a:solidFill>
              </a:rPr>
              <a:t>7Be </a:t>
            </a:r>
            <a:r>
              <a:rPr lang="en-AU" sz="4100" i="1" dirty="0">
                <a:solidFill>
                  <a:schemeClr val="bg1"/>
                </a:solidFill>
              </a:rPr>
              <a:t>patient, then, brothers and sisters, until the Lord’s coming. See how the farmer waits for the land to yield its valuable crop, patiently waiting for the autumn and spring rains. 8You too, be patient and stand firm, because the Lord’s coming is near. 9Don’t grumble against one another, brothers and sisters, or you will be judged. The Judge is standing at the door!</a:t>
            </a:r>
            <a:endParaRPr lang="en-AU" dirty="0"/>
          </a:p>
        </p:txBody>
      </p:sp>
    </p:spTree>
    <p:extLst>
      <p:ext uri="{BB962C8B-B14F-4D97-AF65-F5344CB8AC3E}">
        <p14:creationId xmlns:p14="http://schemas.microsoft.com/office/powerpoint/2010/main" val="716506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rry\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10891719" cy="8915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52400"/>
            <a:ext cx="8229600" cy="990600"/>
          </a:xfrm>
        </p:spPr>
        <p:txBody>
          <a:bodyPr/>
          <a:lstStyle/>
          <a:p>
            <a:r>
              <a:rPr lang="en-US" dirty="0" smtClean="0">
                <a:solidFill>
                  <a:srgbClr val="FF0000"/>
                </a:solidFill>
              </a:rPr>
              <a:t>The purpose of Trials</a:t>
            </a:r>
            <a:endParaRPr lang="en-AU" dirty="0">
              <a:solidFill>
                <a:srgbClr val="FF0000"/>
              </a:solidFill>
            </a:endParaRPr>
          </a:p>
        </p:txBody>
      </p:sp>
      <p:sp>
        <p:nvSpPr>
          <p:cNvPr id="3" name="Content Placeholder 2"/>
          <p:cNvSpPr>
            <a:spLocks noGrp="1"/>
          </p:cNvSpPr>
          <p:nvPr>
            <p:ph idx="1"/>
          </p:nvPr>
        </p:nvSpPr>
        <p:spPr>
          <a:xfrm>
            <a:off x="304800" y="2133600"/>
            <a:ext cx="8534400" cy="3238500"/>
          </a:xfrm>
        </p:spPr>
        <p:txBody>
          <a:bodyPr>
            <a:normAutofit fontScale="77500" lnSpcReduction="20000"/>
          </a:bodyPr>
          <a:lstStyle/>
          <a:p>
            <a:pPr marL="0" indent="0">
              <a:buNone/>
            </a:pPr>
            <a:r>
              <a:rPr lang="en-AU" sz="4100" i="1" dirty="0">
                <a:solidFill>
                  <a:schemeClr val="bg1"/>
                </a:solidFill>
              </a:rPr>
              <a:t>10Brothers and sisters, as an example of patience in the face of suffering, take the prophets who spoke in the name of the Lord. 11As you know, we count as blessed those who have persevered. You have heard of Job’s perseverance and have seen what the Lord finally brought about. The Lord is full of compassion and mercy.</a:t>
            </a:r>
            <a:endParaRPr lang="en-AU" dirty="0"/>
          </a:p>
        </p:txBody>
      </p:sp>
    </p:spTree>
    <p:extLst>
      <p:ext uri="{BB962C8B-B14F-4D97-AF65-F5344CB8AC3E}">
        <p14:creationId xmlns:p14="http://schemas.microsoft.com/office/powerpoint/2010/main" val="2040931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rry\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10891719" cy="8915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52400"/>
            <a:ext cx="8229600" cy="990600"/>
          </a:xfrm>
        </p:spPr>
        <p:txBody>
          <a:bodyPr/>
          <a:lstStyle/>
          <a:p>
            <a:r>
              <a:rPr lang="en-US" dirty="0" smtClean="0">
                <a:solidFill>
                  <a:srgbClr val="FF0000"/>
                </a:solidFill>
              </a:rPr>
              <a:t>The purpose of Trials</a:t>
            </a:r>
            <a:endParaRPr lang="en-AU" dirty="0">
              <a:solidFill>
                <a:srgbClr val="FF0000"/>
              </a:solidFill>
            </a:endParaRPr>
          </a:p>
        </p:txBody>
      </p:sp>
      <p:sp>
        <p:nvSpPr>
          <p:cNvPr id="3" name="Content Placeholder 2"/>
          <p:cNvSpPr>
            <a:spLocks noGrp="1"/>
          </p:cNvSpPr>
          <p:nvPr>
            <p:ph idx="1"/>
          </p:nvPr>
        </p:nvSpPr>
        <p:spPr>
          <a:xfrm>
            <a:off x="304800" y="1371600"/>
            <a:ext cx="8534400" cy="4000500"/>
          </a:xfrm>
        </p:spPr>
        <p:txBody>
          <a:bodyPr>
            <a:normAutofit/>
          </a:bodyPr>
          <a:lstStyle/>
          <a:p>
            <a:pPr marL="0" indent="0">
              <a:buNone/>
            </a:pPr>
            <a:r>
              <a:rPr lang="en-US" sz="4100" i="1" dirty="0" smtClean="0">
                <a:solidFill>
                  <a:schemeClr val="bg1"/>
                </a:solidFill>
              </a:rPr>
              <a:t>Sources of conflict</a:t>
            </a:r>
          </a:p>
          <a:p>
            <a:r>
              <a:rPr lang="en-US" sz="4100" i="1" dirty="0" smtClean="0">
                <a:solidFill>
                  <a:schemeClr val="bg1"/>
                </a:solidFill>
              </a:rPr>
              <a:t>Relationships</a:t>
            </a:r>
          </a:p>
        </p:txBody>
      </p:sp>
    </p:spTree>
    <p:extLst>
      <p:ext uri="{BB962C8B-B14F-4D97-AF65-F5344CB8AC3E}">
        <p14:creationId xmlns:p14="http://schemas.microsoft.com/office/powerpoint/2010/main" val="320709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741</Words>
  <Application>Microsoft Office PowerPoint</Application>
  <PresentationFormat>On-screen Show (4:3)</PresentationFormat>
  <Paragraphs>75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The purpose of Trials</vt:lpstr>
      <vt:lpstr>The purpose of Trials</vt:lpstr>
      <vt:lpstr>The purpose of Trials</vt:lpstr>
      <vt:lpstr>The purpose of Trials</vt:lpstr>
      <vt:lpstr>The purpose of Trials</vt:lpstr>
      <vt:lpstr>The purpose of Trials</vt:lpstr>
      <vt:lpstr>The purpose of Trials</vt:lpstr>
      <vt:lpstr>The purpose of Trials</vt:lpstr>
      <vt:lpstr>Conflict Resolution within the Church - Matthew 18</vt:lpstr>
      <vt:lpstr>The purpose of Trials</vt:lpstr>
      <vt:lpstr>The purpose of Trials</vt:lpstr>
      <vt:lpstr>The purpose of Trials</vt:lpstr>
      <vt:lpstr>The purpose of Trials</vt:lpstr>
      <vt:lpstr>The purpose of Trials</vt:lpstr>
      <vt:lpstr>The purpose of Trials</vt:lpstr>
      <vt:lpstr>The purpose of Trials</vt:lpstr>
      <vt:lpstr>The purpose of Trials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Garry</dc:creator>
  <cp:lastModifiedBy>Garry</cp:lastModifiedBy>
  <cp:revision>8</cp:revision>
  <dcterms:created xsi:type="dcterms:W3CDTF">2006-08-16T00:00:00Z</dcterms:created>
  <dcterms:modified xsi:type="dcterms:W3CDTF">2018-10-20T21:23:10Z</dcterms:modified>
</cp:coreProperties>
</file>