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7" r:id="rId12"/>
    <p:sldId id="278" r:id="rId13"/>
    <p:sldId id="267" r:id="rId14"/>
    <p:sldId id="279" r:id="rId15"/>
    <p:sldId id="268" r:id="rId16"/>
    <p:sldId id="269" r:id="rId17"/>
    <p:sldId id="280" r:id="rId18"/>
    <p:sldId id="281" r:id="rId19"/>
    <p:sldId id="270" r:id="rId20"/>
    <p:sldId id="271" r:id="rId21"/>
    <p:sldId id="282" r:id="rId22"/>
    <p:sldId id="272" r:id="rId23"/>
    <p:sldId id="273" r:id="rId24"/>
    <p:sldId id="274" r:id="rId25"/>
    <p:sldId id="283" r:id="rId26"/>
    <p:sldId id="258" r:id="rId27"/>
    <p:sldId id="285" r:id="rId28"/>
    <p:sldId id="276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7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dreads.com/work/quotes/43729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1537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080760"/>
          </a:xfrm>
        </p:spPr>
        <p:txBody>
          <a:bodyPr numCol="2">
            <a:normAutofit/>
          </a:bodyPr>
          <a:lstStyle/>
          <a:p>
            <a:pPr marL="137160" lvl="0" indent="0">
              <a:buNone/>
            </a:pPr>
            <a:endParaRPr lang="en-AU" b="1" u="sng" dirty="0" smtClean="0"/>
          </a:p>
          <a:p>
            <a:endParaRPr lang="en-AU" dirty="0"/>
          </a:p>
        </p:txBody>
      </p:sp>
      <p:pic>
        <p:nvPicPr>
          <p:cNvPr id="6148" name="Picture 4" descr="C:\Users\Garry\Desktop\download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399" y="-304800"/>
            <a:ext cx="9703324" cy="726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916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 descr="C:\Users\Garry\Desktop\download (13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000"/>
            <a:ext cx="9144000" cy="775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962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l"/>
            <a:r>
              <a:rPr lang="en-AU" dirty="0" smtClean="0">
                <a:effectLst/>
              </a:rPr>
              <a:t>2/ Why </a:t>
            </a:r>
            <a:r>
              <a:rPr lang="en-AU" dirty="0">
                <a:effectLst/>
              </a:rPr>
              <a:t>is it so important?</a:t>
            </a:r>
            <a:br>
              <a:rPr lang="en-AU" dirty="0">
                <a:effectLst/>
              </a:rPr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90160"/>
          </a:xfrm>
        </p:spPr>
        <p:txBody>
          <a:bodyPr/>
          <a:lstStyle/>
          <a:p>
            <a:r>
              <a:rPr lang="en-AU" sz="4000" dirty="0"/>
              <a:t>Character determines </a:t>
            </a:r>
            <a:r>
              <a:rPr lang="en-AU" sz="4000" dirty="0" smtClean="0"/>
              <a:t>all we think, say and do</a:t>
            </a:r>
            <a:endParaRPr lang="en-AU" sz="4000" dirty="0"/>
          </a:p>
          <a:p>
            <a:r>
              <a:rPr lang="en-AU" sz="4000" dirty="0"/>
              <a:t>Character is what God is primarily interested in</a:t>
            </a:r>
          </a:p>
          <a:p>
            <a:r>
              <a:rPr lang="en-AU" sz="4000" dirty="0"/>
              <a:t>Character is what we are rewarded for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73981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775960"/>
          </a:xfrm>
        </p:spPr>
        <p:txBody>
          <a:bodyPr/>
          <a:lstStyle/>
          <a:p>
            <a:r>
              <a:rPr lang="en-AU" b="1" dirty="0"/>
              <a:t>Competence</a:t>
            </a:r>
            <a:r>
              <a:rPr lang="en-AU" dirty="0"/>
              <a:t> </a:t>
            </a:r>
          </a:p>
          <a:p>
            <a:r>
              <a:rPr lang="en-AU" b="1" dirty="0"/>
              <a:t>Chemistry</a:t>
            </a:r>
            <a:r>
              <a:rPr lang="en-AU" dirty="0"/>
              <a:t> </a:t>
            </a:r>
          </a:p>
          <a:p>
            <a:r>
              <a:rPr lang="en-AU" b="1" dirty="0" smtClean="0"/>
              <a:t>Character</a:t>
            </a:r>
            <a:r>
              <a:rPr lang="en-AU" dirty="0" smtClean="0"/>
              <a:t> </a:t>
            </a:r>
            <a:endParaRPr lang="en-AU" dirty="0" smtClean="0"/>
          </a:p>
          <a:p>
            <a:endParaRPr lang="en-AU" dirty="0"/>
          </a:p>
          <a:p>
            <a:pPr marL="137160" indent="0">
              <a:buNone/>
            </a:pPr>
            <a:r>
              <a:rPr lang="en-AU" i="1" dirty="0"/>
              <a:t>I didn’t always place character above competence, but I do now. I have learned that in church work an occasional lapse in competence can be accepted. But lapses in character create problems with far reaching implications.</a:t>
            </a:r>
            <a:r>
              <a:rPr lang="en-AU" dirty="0"/>
              <a:t> ― </a:t>
            </a:r>
            <a:endParaRPr lang="en-AU" dirty="0" smtClean="0"/>
          </a:p>
          <a:p>
            <a:pPr marL="137160" indent="0">
              <a:buNone/>
            </a:pPr>
            <a:endParaRPr lang="en-AU" dirty="0" smtClean="0"/>
          </a:p>
          <a:p>
            <a:pPr marL="137160" indent="0">
              <a:buNone/>
            </a:pPr>
            <a:r>
              <a:rPr lang="en-AU" b="1" dirty="0" smtClean="0"/>
              <a:t>Bill </a:t>
            </a:r>
            <a:r>
              <a:rPr lang="en-AU" b="1" dirty="0"/>
              <a:t>Hybels, </a:t>
            </a:r>
            <a:r>
              <a:rPr lang="en-AU" b="1" dirty="0">
                <a:hlinkClick r:id="rId2"/>
              </a:rPr>
              <a:t>Courageous Leadership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999560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AU" dirty="0" smtClean="0"/>
              <a:t>3/ </a:t>
            </a:r>
            <a:r>
              <a:rPr lang="en-AU" dirty="0">
                <a:effectLst/>
              </a:rPr>
              <a:t>How do we change our Character?</a:t>
            </a:r>
            <a:br>
              <a:rPr lang="en-AU" dirty="0">
                <a:effectLst/>
              </a:rPr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6790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7170" name="Picture 2" descr="C:\Users\Garry\Desktop\images (2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5400" y="-43313"/>
            <a:ext cx="11974286" cy="670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137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8610600" cy="6400800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en-AU" sz="3200" i="1" dirty="0" smtClean="0"/>
              <a:t>I </a:t>
            </a:r>
            <a:r>
              <a:rPr lang="en-AU" sz="3200" i="1" dirty="0"/>
              <a:t>will take you from the nations and gather you from all the countries and bring you into your own </a:t>
            </a:r>
            <a:r>
              <a:rPr lang="en-AU" sz="3200" i="1" dirty="0" smtClean="0"/>
              <a:t>land. </a:t>
            </a:r>
            <a:r>
              <a:rPr lang="en-AU" sz="3200" b="1" i="1" baseline="30000" dirty="0" smtClean="0"/>
              <a:t>25</a:t>
            </a:r>
            <a:r>
              <a:rPr lang="en-AU" sz="3200" b="1" i="1" baseline="30000" dirty="0"/>
              <a:t> </a:t>
            </a:r>
            <a:r>
              <a:rPr lang="en-AU" sz="3200" i="1" dirty="0"/>
              <a:t>I will sprinkle clean water on you, and you shall be clean from all your uncleanness, and from all your idols I will cleanse you. </a:t>
            </a:r>
            <a:r>
              <a:rPr lang="en-AU" sz="3200" b="1" i="1" baseline="30000" dirty="0"/>
              <a:t>26 </a:t>
            </a:r>
            <a:r>
              <a:rPr lang="en-AU" sz="3200" i="1" dirty="0"/>
              <a:t>And I will give you a new heart, and a new spirit I will put within you. And I will remove the heart of stone from your flesh and give you a heart of flesh. </a:t>
            </a:r>
            <a:r>
              <a:rPr lang="en-AU" sz="3200" b="1" i="1" baseline="30000" dirty="0"/>
              <a:t>27 </a:t>
            </a:r>
            <a:r>
              <a:rPr lang="en-AU" sz="3200" i="1" dirty="0"/>
              <a:t>And I will put my Spirit within you, and cause you to walk in my statutes and be careful to obey my rules.</a:t>
            </a:r>
            <a:r>
              <a:rPr lang="en-AU" sz="3200" b="1" i="1" baseline="30000" dirty="0"/>
              <a:t> 28 </a:t>
            </a:r>
            <a:r>
              <a:rPr lang="en-AU" sz="3200" i="1" dirty="0"/>
              <a:t>You shall dwell in the land that I gave to your fathers, and you shall be my people, and I will be your God. </a:t>
            </a:r>
            <a:r>
              <a:rPr lang="en-AU" i="1" baseline="30000" dirty="0" err="1"/>
              <a:t>Eze</a:t>
            </a:r>
            <a:r>
              <a:rPr lang="en-AU" i="1" baseline="30000" dirty="0"/>
              <a:t> 36: 24</a:t>
            </a:r>
            <a:r>
              <a:rPr lang="en-AU" b="1" i="1" baseline="30000" dirty="0"/>
              <a:t> </a:t>
            </a:r>
            <a:endParaRPr lang="en-AU" dirty="0"/>
          </a:p>
          <a:p>
            <a:pPr marL="13716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947866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Garry\Desktop\download (14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144" y="1219200"/>
            <a:ext cx="6103856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Change through human effort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Self discipline</a:t>
            </a:r>
          </a:p>
          <a:p>
            <a:r>
              <a:rPr lang="en-AU" b="1" dirty="0" smtClean="0">
                <a:solidFill>
                  <a:schemeClr val="bg1"/>
                </a:solidFill>
              </a:rPr>
              <a:t>Ascetics</a:t>
            </a:r>
          </a:p>
          <a:p>
            <a:r>
              <a:rPr lang="en-AU" b="1" dirty="0" smtClean="0">
                <a:solidFill>
                  <a:schemeClr val="bg1"/>
                </a:solidFill>
              </a:rPr>
              <a:t>Holiness movements </a:t>
            </a:r>
            <a:endParaRPr lang="en-A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468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080760"/>
          </a:xfrm>
        </p:spPr>
        <p:txBody>
          <a:bodyPr>
            <a:normAutofit/>
          </a:bodyPr>
          <a:lstStyle/>
          <a:p>
            <a:pPr marL="137160" indent="0">
              <a:buNone/>
            </a:pPr>
            <a:r>
              <a:rPr lang="en-AU" dirty="0"/>
              <a:t>John </a:t>
            </a:r>
            <a:r>
              <a:rPr lang="en-AU" b="1" dirty="0"/>
              <a:t>15 </a:t>
            </a:r>
            <a:endParaRPr lang="en-AU" b="1" dirty="0" smtClean="0"/>
          </a:p>
          <a:p>
            <a:pPr marL="137160" indent="0">
              <a:buNone/>
            </a:pPr>
            <a:r>
              <a:rPr lang="en-AU" dirty="0" smtClean="0">
                <a:solidFill>
                  <a:schemeClr val="bg1"/>
                </a:solidFill>
              </a:rPr>
              <a:t>“</a:t>
            </a:r>
            <a:r>
              <a:rPr lang="en-AU" dirty="0">
                <a:solidFill>
                  <a:schemeClr val="bg1"/>
                </a:solidFill>
              </a:rPr>
              <a:t>I am the true vine, and my Father is the gardener. </a:t>
            </a:r>
            <a:r>
              <a:rPr lang="en-AU" b="1" baseline="30000" dirty="0">
                <a:solidFill>
                  <a:schemeClr val="bg1"/>
                </a:solidFill>
              </a:rPr>
              <a:t>2 </a:t>
            </a:r>
            <a:r>
              <a:rPr lang="en-AU" dirty="0">
                <a:solidFill>
                  <a:schemeClr val="bg1"/>
                </a:solidFill>
              </a:rPr>
              <a:t>He cuts off every branch </a:t>
            </a:r>
            <a:r>
              <a:rPr lang="en-A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 me </a:t>
            </a:r>
            <a:r>
              <a:rPr lang="en-AU" dirty="0">
                <a:solidFill>
                  <a:schemeClr val="bg1"/>
                </a:solidFill>
              </a:rPr>
              <a:t>that bears no </a:t>
            </a:r>
            <a:r>
              <a:rPr lang="en-AU" dirty="0">
                <a:solidFill>
                  <a:srgbClr val="FF0000"/>
                </a:solidFill>
              </a:rPr>
              <a:t>fruit</a:t>
            </a:r>
            <a:r>
              <a:rPr lang="en-AU" dirty="0">
                <a:solidFill>
                  <a:schemeClr val="bg1"/>
                </a:solidFill>
              </a:rPr>
              <a:t>, while every branch that does bear </a:t>
            </a:r>
            <a:r>
              <a:rPr lang="en-AU" dirty="0">
                <a:solidFill>
                  <a:srgbClr val="FF0000"/>
                </a:solidFill>
              </a:rPr>
              <a:t>fruit</a:t>
            </a:r>
            <a:r>
              <a:rPr lang="en-AU" dirty="0">
                <a:solidFill>
                  <a:schemeClr val="bg1"/>
                </a:solidFill>
              </a:rPr>
              <a:t> he prunes so that it will be even more </a:t>
            </a:r>
            <a:r>
              <a:rPr lang="en-AU" dirty="0">
                <a:solidFill>
                  <a:srgbClr val="FF0000"/>
                </a:solidFill>
              </a:rPr>
              <a:t>fruitful</a:t>
            </a:r>
            <a:r>
              <a:rPr lang="en-AU" dirty="0">
                <a:solidFill>
                  <a:schemeClr val="bg1"/>
                </a:solidFill>
              </a:rPr>
              <a:t>. </a:t>
            </a:r>
            <a:r>
              <a:rPr lang="en-AU" b="1" baseline="30000" dirty="0">
                <a:solidFill>
                  <a:schemeClr val="bg1"/>
                </a:solidFill>
              </a:rPr>
              <a:t>3 </a:t>
            </a:r>
            <a:r>
              <a:rPr lang="en-AU" dirty="0">
                <a:solidFill>
                  <a:schemeClr val="bg1"/>
                </a:solidFill>
              </a:rPr>
              <a:t>You are already clean because of the word I have spoken to you. </a:t>
            </a:r>
            <a:r>
              <a:rPr lang="en-AU" b="1" baseline="30000" dirty="0">
                <a:solidFill>
                  <a:schemeClr val="bg1"/>
                </a:solidFill>
              </a:rPr>
              <a:t>4 </a:t>
            </a:r>
            <a:r>
              <a:rPr lang="en-A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Remain in me</a:t>
            </a:r>
            <a:r>
              <a:rPr lang="en-AU" dirty="0">
                <a:solidFill>
                  <a:schemeClr val="bg1"/>
                </a:solidFill>
              </a:rPr>
              <a:t>, as I also </a:t>
            </a:r>
            <a:r>
              <a:rPr lang="en-A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remain in </a:t>
            </a:r>
            <a:r>
              <a:rPr lang="en-AU" dirty="0">
                <a:solidFill>
                  <a:schemeClr val="bg1"/>
                </a:solidFill>
              </a:rPr>
              <a:t>you. No branch can bear </a:t>
            </a:r>
            <a:r>
              <a:rPr lang="en-AU" dirty="0">
                <a:solidFill>
                  <a:srgbClr val="FF0000"/>
                </a:solidFill>
              </a:rPr>
              <a:t>fruit </a:t>
            </a:r>
            <a:r>
              <a:rPr lang="en-AU" dirty="0">
                <a:solidFill>
                  <a:schemeClr val="bg1"/>
                </a:solidFill>
              </a:rPr>
              <a:t>by itself; it must </a:t>
            </a:r>
            <a:r>
              <a:rPr lang="en-A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remain in </a:t>
            </a:r>
            <a:r>
              <a:rPr lang="en-AU" dirty="0">
                <a:solidFill>
                  <a:schemeClr val="bg1"/>
                </a:solidFill>
              </a:rPr>
              <a:t>the vine. Neither can you bear </a:t>
            </a:r>
            <a:r>
              <a:rPr lang="en-AU" dirty="0">
                <a:solidFill>
                  <a:srgbClr val="FF0000"/>
                </a:solidFill>
              </a:rPr>
              <a:t>fruit</a:t>
            </a:r>
            <a:r>
              <a:rPr lang="en-AU" dirty="0">
                <a:solidFill>
                  <a:schemeClr val="bg1"/>
                </a:solidFill>
              </a:rPr>
              <a:t> unless you </a:t>
            </a:r>
            <a:r>
              <a:rPr lang="en-A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remain in </a:t>
            </a:r>
            <a:r>
              <a:rPr lang="en-AU" dirty="0">
                <a:solidFill>
                  <a:schemeClr val="bg1"/>
                </a:solidFill>
              </a:rPr>
              <a:t>me.</a:t>
            </a:r>
          </a:p>
          <a:p>
            <a:pPr marL="137160" indent="0">
              <a:buNone/>
            </a:pPr>
            <a:r>
              <a:rPr lang="en-AU" b="1" baseline="30000" dirty="0">
                <a:solidFill>
                  <a:schemeClr val="bg1"/>
                </a:solidFill>
              </a:rPr>
              <a:t>5 </a:t>
            </a:r>
            <a:r>
              <a:rPr lang="en-AU" dirty="0">
                <a:solidFill>
                  <a:schemeClr val="bg1"/>
                </a:solidFill>
              </a:rPr>
              <a:t>“I am the vine; you are the branches. If you </a:t>
            </a:r>
            <a:r>
              <a:rPr lang="en-A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remain in me </a:t>
            </a:r>
            <a:r>
              <a:rPr lang="en-AU" dirty="0">
                <a:solidFill>
                  <a:schemeClr val="bg1"/>
                </a:solidFill>
              </a:rPr>
              <a:t>and I in you, you will bear much </a:t>
            </a:r>
            <a:r>
              <a:rPr lang="en-AU" dirty="0">
                <a:solidFill>
                  <a:srgbClr val="FF0000"/>
                </a:solidFill>
              </a:rPr>
              <a:t>fruit</a:t>
            </a:r>
            <a:r>
              <a:rPr lang="en-AU" dirty="0">
                <a:solidFill>
                  <a:schemeClr val="bg1"/>
                </a:solidFill>
              </a:rPr>
              <a:t>; apart from me you can do nothing. 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6533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04560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en-AU" dirty="0"/>
              <a:t>John </a:t>
            </a:r>
            <a:r>
              <a:rPr lang="en-AU" b="1" dirty="0"/>
              <a:t>15 </a:t>
            </a:r>
            <a:endParaRPr lang="en-AU" b="1" dirty="0" smtClean="0"/>
          </a:p>
          <a:p>
            <a:pPr marL="137160" indent="0">
              <a:buNone/>
            </a:pPr>
            <a:r>
              <a:rPr lang="en-AU" b="1" baseline="30000" dirty="0">
                <a:solidFill>
                  <a:schemeClr val="bg1"/>
                </a:solidFill>
              </a:rPr>
              <a:t>6 </a:t>
            </a:r>
            <a:r>
              <a:rPr lang="en-AU" dirty="0">
                <a:solidFill>
                  <a:schemeClr val="bg1"/>
                </a:solidFill>
              </a:rPr>
              <a:t>If you do not </a:t>
            </a:r>
            <a:r>
              <a:rPr lang="en-A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remain in me</a:t>
            </a:r>
            <a:r>
              <a:rPr lang="en-AU" dirty="0">
                <a:solidFill>
                  <a:schemeClr val="bg1"/>
                </a:solidFill>
              </a:rPr>
              <a:t>, you are like a branch that is thrown away and withers; such branches are picked up, thrown into the fire and burned. </a:t>
            </a:r>
            <a:r>
              <a:rPr lang="en-AU" b="1" baseline="30000" dirty="0">
                <a:solidFill>
                  <a:schemeClr val="bg1"/>
                </a:solidFill>
              </a:rPr>
              <a:t>7 </a:t>
            </a:r>
            <a:r>
              <a:rPr lang="en-AU" dirty="0">
                <a:solidFill>
                  <a:schemeClr val="bg1"/>
                </a:solidFill>
              </a:rPr>
              <a:t>If you </a:t>
            </a:r>
            <a:r>
              <a:rPr lang="en-A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remain in me</a:t>
            </a:r>
            <a:r>
              <a:rPr lang="en-AU" dirty="0">
                <a:solidFill>
                  <a:schemeClr val="bg1"/>
                </a:solidFill>
              </a:rPr>
              <a:t> and my words </a:t>
            </a:r>
            <a:r>
              <a:rPr lang="en-A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remain in </a:t>
            </a:r>
            <a:r>
              <a:rPr lang="en-AU" dirty="0">
                <a:solidFill>
                  <a:schemeClr val="bg1"/>
                </a:solidFill>
              </a:rPr>
              <a:t>you, ask whatever you wish, and it will be done for you. </a:t>
            </a:r>
            <a:r>
              <a:rPr lang="en-AU" b="1" baseline="30000" dirty="0">
                <a:solidFill>
                  <a:schemeClr val="bg1"/>
                </a:solidFill>
              </a:rPr>
              <a:t>8 </a:t>
            </a:r>
            <a:r>
              <a:rPr lang="en-AU" dirty="0">
                <a:solidFill>
                  <a:schemeClr val="bg1"/>
                </a:solidFill>
              </a:rPr>
              <a:t>This is to my Father’s glory, that you bear much </a:t>
            </a:r>
            <a:r>
              <a:rPr lang="en-AU" dirty="0">
                <a:solidFill>
                  <a:srgbClr val="FF0000"/>
                </a:solidFill>
              </a:rPr>
              <a:t>fruit</a:t>
            </a:r>
            <a:r>
              <a:rPr lang="en-AU" dirty="0">
                <a:solidFill>
                  <a:schemeClr val="bg1"/>
                </a:solidFill>
              </a:rPr>
              <a:t>, showing yourselves to be my disciples.</a:t>
            </a:r>
          </a:p>
          <a:p>
            <a:pPr marL="137160" indent="0">
              <a:buNone/>
            </a:pPr>
            <a:r>
              <a:rPr lang="en-AU" b="1" baseline="30000" dirty="0">
                <a:solidFill>
                  <a:schemeClr val="bg1"/>
                </a:solidFill>
              </a:rPr>
              <a:t>9 </a:t>
            </a:r>
            <a:r>
              <a:rPr lang="en-AU" dirty="0">
                <a:solidFill>
                  <a:schemeClr val="bg1"/>
                </a:solidFill>
              </a:rPr>
              <a:t>“As the Father has loved me, so have I </a:t>
            </a:r>
            <a:r>
              <a:rPr lang="en-AU" dirty="0">
                <a:solidFill>
                  <a:srgbClr val="FF0000"/>
                </a:solidFill>
              </a:rPr>
              <a:t>loved</a:t>
            </a:r>
            <a:r>
              <a:rPr lang="en-AU" dirty="0">
                <a:solidFill>
                  <a:schemeClr val="bg1"/>
                </a:solidFill>
              </a:rPr>
              <a:t> you. Now </a:t>
            </a:r>
            <a:r>
              <a:rPr lang="en-A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remain in </a:t>
            </a:r>
            <a:r>
              <a:rPr lang="en-AU" dirty="0">
                <a:solidFill>
                  <a:schemeClr val="bg1"/>
                </a:solidFill>
              </a:rPr>
              <a:t>my </a:t>
            </a:r>
            <a:r>
              <a:rPr lang="en-AU" dirty="0">
                <a:solidFill>
                  <a:srgbClr val="FF0000"/>
                </a:solidFill>
              </a:rPr>
              <a:t>love</a:t>
            </a:r>
            <a:r>
              <a:rPr lang="en-AU" dirty="0">
                <a:solidFill>
                  <a:schemeClr val="bg1"/>
                </a:solidFill>
              </a:rPr>
              <a:t>. </a:t>
            </a:r>
            <a:r>
              <a:rPr lang="en-AU" b="1" baseline="30000" dirty="0">
                <a:solidFill>
                  <a:schemeClr val="bg1"/>
                </a:solidFill>
              </a:rPr>
              <a:t>10 </a:t>
            </a:r>
            <a:r>
              <a:rPr lang="en-AU" dirty="0">
                <a:solidFill>
                  <a:schemeClr val="bg1"/>
                </a:solidFill>
              </a:rPr>
              <a:t>If you keep my commands, you will </a:t>
            </a:r>
            <a:r>
              <a:rPr lang="en-A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remain in </a:t>
            </a:r>
            <a:r>
              <a:rPr lang="en-AU" dirty="0">
                <a:solidFill>
                  <a:schemeClr val="bg1"/>
                </a:solidFill>
              </a:rPr>
              <a:t>my </a:t>
            </a:r>
            <a:r>
              <a:rPr lang="en-AU" dirty="0">
                <a:solidFill>
                  <a:srgbClr val="FF0000"/>
                </a:solidFill>
              </a:rPr>
              <a:t>love</a:t>
            </a:r>
            <a:r>
              <a:rPr lang="en-AU" dirty="0">
                <a:solidFill>
                  <a:schemeClr val="bg1"/>
                </a:solidFill>
              </a:rPr>
              <a:t>, just as I have kept my Father’s commands and </a:t>
            </a:r>
            <a:r>
              <a:rPr lang="en-A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remain in </a:t>
            </a:r>
            <a:r>
              <a:rPr lang="en-AU" dirty="0">
                <a:solidFill>
                  <a:schemeClr val="bg1"/>
                </a:solidFill>
              </a:rPr>
              <a:t>his </a:t>
            </a:r>
            <a:r>
              <a:rPr lang="en-AU" dirty="0">
                <a:solidFill>
                  <a:srgbClr val="FF0000"/>
                </a:solidFill>
              </a:rPr>
              <a:t>love</a:t>
            </a:r>
            <a:r>
              <a:rPr lang="en-AU" dirty="0">
                <a:solidFill>
                  <a:schemeClr val="bg1"/>
                </a:solidFill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58993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 descr="C:\Users\Garry\Desktop\download (3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-8823"/>
            <a:ext cx="11489534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6624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04800"/>
            <a:ext cx="8458200" cy="6248400"/>
          </a:xfrm>
        </p:spPr>
        <p:txBody>
          <a:bodyPr>
            <a:normAutofit lnSpcReduction="10000"/>
          </a:bodyPr>
          <a:lstStyle/>
          <a:p>
            <a:pPr marL="137160" indent="0">
              <a:buNone/>
            </a:pPr>
            <a:r>
              <a:rPr lang="en-AU" b="1" baseline="30000" dirty="0">
                <a:solidFill>
                  <a:schemeClr val="bg1"/>
                </a:solidFill>
              </a:rPr>
              <a:t>11 </a:t>
            </a:r>
            <a:r>
              <a:rPr lang="en-AU" dirty="0">
                <a:solidFill>
                  <a:schemeClr val="bg1"/>
                </a:solidFill>
              </a:rPr>
              <a:t>I have told you this so that my </a:t>
            </a:r>
            <a:r>
              <a:rPr lang="en-AU" dirty="0">
                <a:solidFill>
                  <a:srgbClr val="FF0000"/>
                </a:solidFill>
              </a:rPr>
              <a:t>joy</a:t>
            </a:r>
            <a:r>
              <a:rPr lang="en-AU" dirty="0">
                <a:solidFill>
                  <a:schemeClr val="bg1"/>
                </a:solidFill>
              </a:rPr>
              <a:t> may be in you and that your</a:t>
            </a:r>
            <a:r>
              <a:rPr lang="en-AU" dirty="0">
                <a:solidFill>
                  <a:srgbClr val="FF0000"/>
                </a:solidFill>
              </a:rPr>
              <a:t> joy </a:t>
            </a:r>
            <a:r>
              <a:rPr lang="en-AU" dirty="0">
                <a:solidFill>
                  <a:schemeClr val="bg1"/>
                </a:solidFill>
              </a:rPr>
              <a:t>may be complete. </a:t>
            </a:r>
            <a:r>
              <a:rPr lang="en-AU" b="1" baseline="30000" dirty="0">
                <a:solidFill>
                  <a:schemeClr val="bg1"/>
                </a:solidFill>
              </a:rPr>
              <a:t>12 </a:t>
            </a:r>
            <a:r>
              <a:rPr lang="en-AU" dirty="0">
                <a:solidFill>
                  <a:schemeClr val="bg1"/>
                </a:solidFill>
              </a:rPr>
              <a:t>My command is this: </a:t>
            </a:r>
            <a:r>
              <a:rPr lang="en-AU" dirty="0">
                <a:solidFill>
                  <a:srgbClr val="FF0000"/>
                </a:solidFill>
              </a:rPr>
              <a:t>Love </a:t>
            </a:r>
            <a:r>
              <a:rPr lang="en-AU" dirty="0">
                <a:solidFill>
                  <a:schemeClr val="bg1"/>
                </a:solidFill>
              </a:rPr>
              <a:t>each other as I have </a:t>
            </a:r>
            <a:r>
              <a:rPr lang="en-AU" dirty="0">
                <a:solidFill>
                  <a:srgbClr val="FF0000"/>
                </a:solidFill>
              </a:rPr>
              <a:t>loved</a:t>
            </a:r>
            <a:r>
              <a:rPr lang="en-AU" dirty="0">
                <a:solidFill>
                  <a:schemeClr val="bg1"/>
                </a:solidFill>
              </a:rPr>
              <a:t> you. </a:t>
            </a:r>
            <a:r>
              <a:rPr lang="en-AU" b="1" baseline="30000" dirty="0">
                <a:solidFill>
                  <a:schemeClr val="bg1"/>
                </a:solidFill>
              </a:rPr>
              <a:t>13 </a:t>
            </a:r>
            <a:r>
              <a:rPr lang="en-AU" dirty="0">
                <a:solidFill>
                  <a:schemeClr val="bg1"/>
                </a:solidFill>
              </a:rPr>
              <a:t>Greater </a:t>
            </a:r>
            <a:r>
              <a:rPr lang="en-AU" dirty="0">
                <a:solidFill>
                  <a:srgbClr val="FF0000"/>
                </a:solidFill>
              </a:rPr>
              <a:t>love</a:t>
            </a:r>
            <a:r>
              <a:rPr lang="en-AU" dirty="0">
                <a:solidFill>
                  <a:schemeClr val="bg1"/>
                </a:solidFill>
              </a:rPr>
              <a:t> has no one than this: to lay down one’s life for one’s friends. </a:t>
            </a:r>
            <a:r>
              <a:rPr lang="en-AU" b="1" baseline="30000" dirty="0">
                <a:solidFill>
                  <a:schemeClr val="bg1"/>
                </a:solidFill>
              </a:rPr>
              <a:t>14 </a:t>
            </a:r>
            <a:r>
              <a:rPr lang="en-AU" dirty="0">
                <a:solidFill>
                  <a:schemeClr val="bg1"/>
                </a:solidFill>
              </a:rPr>
              <a:t>You are my friends if you do what I command. </a:t>
            </a:r>
            <a:r>
              <a:rPr lang="en-AU" b="1" baseline="30000" dirty="0">
                <a:solidFill>
                  <a:schemeClr val="bg1"/>
                </a:solidFill>
              </a:rPr>
              <a:t>15 </a:t>
            </a:r>
            <a:r>
              <a:rPr lang="en-AU" dirty="0">
                <a:solidFill>
                  <a:schemeClr val="bg1"/>
                </a:solidFill>
              </a:rPr>
              <a:t>I no longer call you servants, because a servant does not know his master’s business. Instead, I have called you friends, for everything that I learned from my Father I have made known to you. </a:t>
            </a:r>
            <a:r>
              <a:rPr lang="en-AU" b="1" baseline="30000" dirty="0">
                <a:solidFill>
                  <a:schemeClr val="bg1"/>
                </a:solidFill>
              </a:rPr>
              <a:t>16 </a:t>
            </a:r>
            <a:r>
              <a:rPr lang="en-AU" dirty="0">
                <a:solidFill>
                  <a:schemeClr val="bg1"/>
                </a:solidFill>
              </a:rPr>
              <a:t>You did not choose me, but I chose you and appointed you so that you might go and bear </a:t>
            </a:r>
            <a:r>
              <a:rPr lang="en-AU" dirty="0">
                <a:solidFill>
                  <a:srgbClr val="FF0000"/>
                </a:solidFill>
              </a:rPr>
              <a:t>fruit</a:t>
            </a:r>
            <a:r>
              <a:rPr lang="en-AU" dirty="0">
                <a:solidFill>
                  <a:schemeClr val="bg1"/>
                </a:solidFill>
              </a:rPr>
              <a:t>—</a:t>
            </a:r>
            <a:r>
              <a:rPr lang="en-AU" dirty="0">
                <a:solidFill>
                  <a:srgbClr val="FF0000"/>
                </a:solidFill>
              </a:rPr>
              <a:t>fruit</a:t>
            </a:r>
            <a:r>
              <a:rPr lang="en-AU" dirty="0">
                <a:solidFill>
                  <a:schemeClr val="bg1"/>
                </a:solidFill>
              </a:rPr>
              <a:t> that will last—and so that whatever you ask in my name the Father will give you. </a:t>
            </a:r>
            <a:r>
              <a:rPr lang="en-AU" b="1" baseline="30000" dirty="0">
                <a:solidFill>
                  <a:schemeClr val="bg1"/>
                </a:solidFill>
              </a:rPr>
              <a:t>17 </a:t>
            </a:r>
            <a:r>
              <a:rPr lang="en-AU" dirty="0">
                <a:solidFill>
                  <a:schemeClr val="bg1"/>
                </a:solidFill>
              </a:rPr>
              <a:t>This is my command: </a:t>
            </a:r>
            <a:r>
              <a:rPr lang="en-AU" dirty="0">
                <a:solidFill>
                  <a:srgbClr val="FF0000"/>
                </a:solidFill>
              </a:rPr>
              <a:t>Love</a:t>
            </a:r>
            <a:r>
              <a:rPr lang="en-AU" dirty="0">
                <a:solidFill>
                  <a:schemeClr val="bg1"/>
                </a:solidFill>
              </a:rPr>
              <a:t> each other.</a:t>
            </a:r>
          </a:p>
          <a:p>
            <a:pPr marL="13716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83816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3074" name="Picture 2" descr="C:\Users\Garry\Desktop\images (3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90" y="-92608"/>
            <a:ext cx="9196190" cy="695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01709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endParaRPr lang="en-AU" dirty="0"/>
          </a:p>
        </p:txBody>
      </p:sp>
      <p:pic>
        <p:nvPicPr>
          <p:cNvPr id="8194" name="Picture 2" descr="C:\Users\Garry\Desktop\download (7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6" y="0"/>
            <a:ext cx="91117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59819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9218" name="Picture 2" descr="C:\Users\Garry\Desktop\download (8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0"/>
            <a:ext cx="10017904" cy="750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24550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0243" name="Picture 3" descr="C:\Users\Garry\Desktop\download (10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0"/>
            <a:ext cx="99060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0318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52160"/>
          </a:xfrm>
        </p:spPr>
        <p:txBody>
          <a:bodyPr>
            <a:normAutofit fontScale="92500" lnSpcReduction="10000"/>
          </a:bodyPr>
          <a:lstStyle/>
          <a:p>
            <a:pPr marL="137160" indent="0">
              <a:buNone/>
            </a:pPr>
            <a:r>
              <a:rPr lang="en-AU" sz="6600" dirty="0">
                <a:solidFill>
                  <a:srgbClr val="FF0000"/>
                </a:solidFill>
              </a:rPr>
              <a:t>Our transformation from the Old Man to the New is a work God does </a:t>
            </a:r>
            <a:r>
              <a:rPr lang="en-AU" sz="6600" dirty="0" smtClean="0">
                <a:solidFill>
                  <a:srgbClr val="FF0000"/>
                </a:solidFill>
              </a:rPr>
              <a:t>– </a:t>
            </a:r>
          </a:p>
          <a:p>
            <a:pPr marL="137160" indent="0">
              <a:buNone/>
            </a:pPr>
            <a:r>
              <a:rPr lang="en-AU" sz="6600" b="1" dirty="0" smtClean="0">
                <a:solidFill>
                  <a:srgbClr val="FF0000"/>
                </a:solidFill>
              </a:rPr>
              <a:t>mostly </a:t>
            </a:r>
            <a:r>
              <a:rPr lang="en-AU" sz="6600" b="1" dirty="0">
                <a:solidFill>
                  <a:srgbClr val="FF0000"/>
                </a:solidFill>
              </a:rPr>
              <a:t>with us, </a:t>
            </a:r>
            <a:endParaRPr lang="en-AU" sz="6600" b="1" dirty="0" smtClean="0">
              <a:solidFill>
                <a:srgbClr val="FF0000"/>
              </a:solidFill>
            </a:endParaRPr>
          </a:p>
          <a:p>
            <a:pPr marL="137160" indent="0">
              <a:buNone/>
            </a:pPr>
            <a:r>
              <a:rPr lang="en-AU" sz="6600" b="1" dirty="0" smtClean="0">
                <a:solidFill>
                  <a:srgbClr val="FF0000"/>
                </a:solidFill>
              </a:rPr>
              <a:t>not </a:t>
            </a:r>
            <a:r>
              <a:rPr lang="en-AU" sz="6600" b="1" dirty="0">
                <a:solidFill>
                  <a:srgbClr val="FF0000"/>
                </a:solidFill>
              </a:rPr>
              <a:t>to us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84812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 descr="C:\Users\Garry\Desktop\download (3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3400" y="-8823"/>
            <a:ext cx="11489534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2041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63240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2290" name="Picture 2" descr="C:\Users\Garry\Desktop\download (12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9631" y="39755"/>
            <a:ext cx="11916092" cy="6818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2510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56845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Garry\Desktop\download (4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1599"/>
            <a:ext cx="9144000" cy="6849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>
                <a:solidFill>
                  <a:schemeClr val="bg1"/>
                </a:solidFill>
              </a:rPr>
              <a:t>			Week 1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0488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Garry\Desktop\download (5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76200"/>
            <a:ext cx="9988549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>
                <a:solidFill>
                  <a:schemeClr val="bg1"/>
                </a:solidFill>
              </a:rPr>
              <a:t>			Week 2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4417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Garry\Desktop\download (6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5" y="0"/>
            <a:ext cx="9257515" cy="693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Week 3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4496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Garry\Desktop\images (1)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1200" y="0"/>
            <a:ext cx="113538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81000" y="304800"/>
            <a:ext cx="8458200" cy="6248400"/>
          </a:xfrm>
        </p:spPr>
        <p:txBody>
          <a:bodyPr>
            <a:normAutofit/>
          </a:bodyPr>
          <a:lstStyle/>
          <a:p>
            <a:pPr lvl="0">
              <a:buFont typeface="Wingdings" panose="05000000000000000000" pitchFamily="2" charset="2"/>
              <a:buChar char="Ø"/>
            </a:pPr>
            <a:r>
              <a:rPr lang="en-AU" sz="4000" b="1" dirty="0" smtClean="0">
                <a:solidFill>
                  <a:schemeClr val="bg1"/>
                </a:solidFill>
              </a:rPr>
              <a:t>Forgiven</a:t>
            </a:r>
            <a:endParaRPr lang="en-AU" sz="4000" b="1" dirty="0">
              <a:solidFill>
                <a:schemeClr val="bg1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AU" sz="4000" b="1" dirty="0" smtClean="0">
                <a:solidFill>
                  <a:schemeClr val="bg1"/>
                </a:solidFill>
              </a:rPr>
              <a:t>Righteous  </a:t>
            </a:r>
            <a:endParaRPr lang="en-AU" sz="4000" b="1" dirty="0">
              <a:solidFill>
                <a:schemeClr val="bg1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AU" sz="4000" b="1" dirty="0" smtClean="0">
                <a:solidFill>
                  <a:schemeClr val="bg1"/>
                </a:solidFill>
              </a:rPr>
              <a:t>Acceptable</a:t>
            </a:r>
            <a:endParaRPr lang="en-AU" sz="4000" b="1" dirty="0">
              <a:solidFill>
                <a:schemeClr val="bg1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AU" sz="4000" b="1" dirty="0" smtClean="0">
                <a:solidFill>
                  <a:schemeClr val="bg1"/>
                </a:solidFill>
              </a:rPr>
              <a:t>Child </a:t>
            </a:r>
            <a:r>
              <a:rPr lang="en-AU" sz="4000" b="1" dirty="0">
                <a:solidFill>
                  <a:schemeClr val="bg1"/>
                </a:solidFill>
              </a:rPr>
              <a:t>of God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en-AU" sz="4000" b="1" dirty="0" smtClean="0">
                <a:solidFill>
                  <a:schemeClr val="bg1"/>
                </a:solidFill>
              </a:rPr>
              <a:t>New Authority </a:t>
            </a:r>
            <a:endParaRPr lang="en-AU" sz="4000" b="1" dirty="0">
              <a:solidFill>
                <a:schemeClr val="bg1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AU" sz="4000" b="1" dirty="0" smtClean="0">
                <a:solidFill>
                  <a:schemeClr val="bg1"/>
                </a:solidFill>
              </a:rPr>
              <a:t>Valuable </a:t>
            </a:r>
            <a:endParaRPr lang="en-AU" sz="4000" b="1" dirty="0">
              <a:solidFill>
                <a:schemeClr val="bg1"/>
              </a:solidFill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AU" sz="4000" b="1" dirty="0">
                <a:solidFill>
                  <a:schemeClr val="bg1"/>
                </a:solidFill>
              </a:rPr>
              <a:t>L</a:t>
            </a:r>
            <a:r>
              <a:rPr lang="en-AU" sz="4000" b="1" dirty="0" smtClean="0">
                <a:solidFill>
                  <a:schemeClr val="bg1"/>
                </a:solidFill>
              </a:rPr>
              <a:t>oved</a:t>
            </a:r>
            <a:endParaRPr lang="en-AU" sz="4000" b="1" dirty="0">
              <a:solidFill>
                <a:schemeClr val="bg1"/>
              </a:solidFill>
            </a:endParaRP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99427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r>
              <a:rPr lang="en-AU" dirty="0" smtClean="0"/>
              <a:t>New Character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51510" indent="-514350">
              <a:buFont typeface="+mj-lt"/>
              <a:buAutoNum type="arabicPeriod"/>
            </a:pPr>
            <a:r>
              <a:rPr lang="en-AU" sz="4400" dirty="0"/>
              <a:t>What is Character? </a:t>
            </a:r>
            <a:endParaRPr lang="en-AU" sz="4400" dirty="0" smtClean="0"/>
          </a:p>
          <a:p>
            <a:pPr marL="651510" indent="-514350">
              <a:buFont typeface="+mj-lt"/>
              <a:buAutoNum type="arabicPeriod"/>
            </a:pPr>
            <a:r>
              <a:rPr lang="en-AU" sz="4400" dirty="0" smtClean="0"/>
              <a:t>Why </a:t>
            </a:r>
            <a:r>
              <a:rPr lang="en-AU" sz="4400" dirty="0"/>
              <a:t>is it so important? </a:t>
            </a:r>
            <a:endParaRPr lang="en-AU" sz="4400" dirty="0" smtClean="0"/>
          </a:p>
          <a:p>
            <a:pPr marL="651510" indent="-514350">
              <a:buFont typeface="+mj-lt"/>
              <a:buAutoNum type="arabicPeriod"/>
            </a:pPr>
            <a:r>
              <a:rPr lang="en-AU" sz="4400" dirty="0" smtClean="0"/>
              <a:t>How </a:t>
            </a:r>
            <a:r>
              <a:rPr lang="en-AU" sz="4400" dirty="0"/>
              <a:t>do we change Character?</a:t>
            </a:r>
          </a:p>
        </p:txBody>
      </p:sp>
    </p:spTree>
    <p:extLst>
      <p:ext uri="{BB962C8B-B14F-4D97-AF65-F5344CB8AC3E}">
        <p14:creationId xmlns:p14="http://schemas.microsoft.com/office/powerpoint/2010/main" val="3934206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AU" dirty="0" smtClean="0"/>
              <a:t>1/ What is Character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90160"/>
          </a:xfrm>
        </p:spPr>
        <p:txBody>
          <a:bodyPr/>
          <a:lstStyle/>
          <a:p>
            <a:pPr lvl="0"/>
            <a:r>
              <a:rPr lang="en-AU" i="1" dirty="0"/>
              <a:t>Not personality… (primarily inborn traits)</a:t>
            </a:r>
            <a:endParaRPr lang="en-AU" dirty="0"/>
          </a:p>
          <a:p>
            <a:pPr lvl="0"/>
            <a:r>
              <a:rPr lang="en-AU" i="1" dirty="0"/>
              <a:t>Not Reputation… (what other say about you</a:t>
            </a:r>
            <a:r>
              <a:rPr lang="en-AU" i="1" dirty="0" smtClean="0"/>
              <a:t>)</a:t>
            </a:r>
          </a:p>
          <a:p>
            <a:pPr lvl="0"/>
            <a:r>
              <a:rPr lang="en-AU" i="1" dirty="0" smtClean="0"/>
              <a:t>Not what you do</a:t>
            </a:r>
            <a:endParaRPr lang="en-AU" i="1" dirty="0" smtClean="0"/>
          </a:p>
          <a:p>
            <a:pPr marL="137160" lvl="0" indent="0">
              <a:buNone/>
            </a:pPr>
            <a:endParaRPr lang="en-AU" dirty="0"/>
          </a:p>
          <a:p>
            <a:pPr marL="137160" indent="0">
              <a:buNone/>
            </a:pPr>
            <a:r>
              <a:rPr lang="en-AU" sz="4000" b="1" i="1" dirty="0"/>
              <a:t>Character is the Values and attitudes you have chosen and embraced, that determine your actions </a:t>
            </a:r>
            <a:endParaRPr lang="en-AU" sz="40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25650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 fontScale="90000"/>
          </a:bodyPr>
          <a:lstStyle/>
          <a:p>
            <a:pPr lvl="0"/>
            <a:r>
              <a:rPr lang="en-AU" sz="4400" u="sng" dirty="0"/>
              <a:t>VALUES &amp; ATTITUDES</a:t>
            </a:r>
            <a:r>
              <a:rPr lang="en-AU" sz="4400" dirty="0"/>
              <a:t/>
            </a:r>
            <a:br>
              <a:rPr lang="en-AU" sz="4400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229600" cy="6080760"/>
          </a:xfrm>
        </p:spPr>
        <p:txBody>
          <a:bodyPr numCol="2">
            <a:normAutofit fontScale="47500" lnSpcReduction="20000"/>
          </a:bodyPr>
          <a:lstStyle/>
          <a:p>
            <a:pPr lvl="0"/>
            <a:r>
              <a:rPr lang="en-AU" sz="5800" dirty="0" smtClean="0"/>
              <a:t>Love</a:t>
            </a:r>
            <a:endParaRPr lang="en-AU" sz="5800" dirty="0"/>
          </a:p>
          <a:p>
            <a:pPr lvl="0"/>
            <a:r>
              <a:rPr lang="en-AU" sz="5800" dirty="0"/>
              <a:t>Joy </a:t>
            </a:r>
          </a:p>
          <a:p>
            <a:pPr lvl="0"/>
            <a:r>
              <a:rPr lang="en-AU" sz="5800" dirty="0"/>
              <a:t>Peace</a:t>
            </a:r>
          </a:p>
          <a:p>
            <a:pPr lvl="0"/>
            <a:r>
              <a:rPr lang="en-AU" sz="5800" dirty="0"/>
              <a:t>Patience</a:t>
            </a:r>
          </a:p>
          <a:p>
            <a:pPr lvl="0"/>
            <a:r>
              <a:rPr lang="en-AU" sz="5800" dirty="0"/>
              <a:t>Kindness</a:t>
            </a:r>
          </a:p>
          <a:p>
            <a:pPr lvl="0"/>
            <a:r>
              <a:rPr lang="en-AU" sz="5800" dirty="0" smtClean="0"/>
              <a:t>Goodness</a:t>
            </a:r>
            <a:endParaRPr lang="en-AU" sz="5800" dirty="0"/>
          </a:p>
          <a:p>
            <a:pPr lvl="0"/>
            <a:r>
              <a:rPr lang="en-AU" sz="5800" dirty="0"/>
              <a:t>Humility </a:t>
            </a:r>
          </a:p>
          <a:p>
            <a:pPr lvl="0"/>
            <a:r>
              <a:rPr lang="en-AU" sz="5800" dirty="0"/>
              <a:t>Optimism</a:t>
            </a:r>
          </a:p>
          <a:p>
            <a:pPr lvl="0"/>
            <a:r>
              <a:rPr lang="en-AU" sz="5800" dirty="0"/>
              <a:t>Gratitude</a:t>
            </a:r>
          </a:p>
          <a:p>
            <a:pPr lvl="0"/>
            <a:r>
              <a:rPr lang="en-AU" sz="5800" dirty="0" smtClean="0"/>
              <a:t>Self-control</a:t>
            </a:r>
            <a:endParaRPr lang="en-AU" sz="5800" dirty="0"/>
          </a:p>
          <a:p>
            <a:pPr lvl="0"/>
            <a:endParaRPr lang="en-AU" sz="5800" dirty="0" smtClean="0"/>
          </a:p>
          <a:p>
            <a:pPr lvl="0"/>
            <a:endParaRPr lang="en-AU" sz="5800" dirty="0"/>
          </a:p>
          <a:p>
            <a:pPr lvl="0"/>
            <a:endParaRPr lang="en-AU" sz="5800" dirty="0" smtClean="0"/>
          </a:p>
          <a:p>
            <a:pPr lvl="0"/>
            <a:endParaRPr lang="en-AU" sz="5800" dirty="0"/>
          </a:p>
          <a:p>
            <a:pPr lvl="0"/>
            <a:r>
              <a:rPr lang="en-AU" sz="5800" dirty="0" smtClean="0"/>
              <a:t>Courage</a:t>
            </a:r>
            <a:endParaRPr lang="en-AU" sz="5800" dirty="0"/>
          </a:p>
          <a:p>
            <a:pPr lvl="0"/>
            <a:r>
              <a:rPr lang="en-AU" sz="5800" dirty="0" smtClean="0"/>
              <a:t>Compassion</a:t>
            </a:r>
          </a:p>
          <a:p>
            <a:pPr lvl="0"/>
            <a:r>
              <a:rPr lang="en-AU" sz="5800" dirty="0" smtClean="0"/>
              <a:t>Integrity</a:t>
            </a:r>
            <a:endParaRPr lang="en-AU" sz="5800" dirty="0"/>
          </a:p>
          <a:p>
            <a:pPr lvl="0"/>
            <a:r>
              <a:rPr lang="en-AU" sz="5800" dirty="0"/>
              <a:t>Honesty</a:t>
            </a:r>
          </a:p>
          <a:p>
            <a:pPr lvl="0"/>
            <a:r>
              <a:rPr lang="en-AU" sz="5800" dirty="0"/>
              <a:t>Accountability</a:t>
            </a:r>
          </a:p>
          <a:p>
            <a:pPr lvl="0"/>
            <a:r>
              <a:rPr lang="en-AU" sz="5800" dirty="0"/>
              <a:t>Perseverance </a:t>
            </a:r>
          </a:p>
          <a:p>
            <a:pPr lvl="0"/>
            <a:r>
              <a:rPr lang="en-AU" sz="5800" dirty="0" smtClean="0"/>
              <a:t>Faithfulness </a:t>
            </a:r>
            <a:endParaRPr lang="en-AU" sz="5800" dirty="0"/>
          </a:p>
          <a:p>
            <a:pPr lvl="0"/>
            <a:r>
              <a:rPr lang="en-AU" sz="5800" dirty="0" smtClean="0"/>
              <a:t>Reliability</a:t>
            </a:r>
            <a:endParaRPr lang="en-AU" sz="5800" dirty="0"/>
          </a:p>
          <a:p>
            <a:pPr lvl="0"/>
            <a:r>
              <a:rPr lang="en-AU" sz="5800" dirty="0" smtClean="0"/>
              <a:t>Service</a:t>
            </a:r>
            <a:endParaRPr lang="en-AU" sz="5800" dirty="0"/>
          </a:p>
          <a:p>
            <a:pPr lvl="0"/>
            <a:r>
              <a:rPr lang="en-AU" sz="5800" dirty="0"/>
              <a:t>Generosity</a:t>
            </a:r>
          </a:p>
          <a:p>
            <a:pPr lvl="0"/>
            <a:endParaRPr lang="en-AU" sz="40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015620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179</TotalTime>
  <Words>221</Words>
  <Application>Microsoft Office PowerPoint</Application>
  <PresentationFormat>On-screen Show (4:3)</PresentationFormat>
  <Paragraphs>72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Apex</vt:lpstr>
      <vt:lpstr>PowerPoint Presentation</vt:lpstr>
      <vt:lpstr>PowerPoint Presentation</vt:lpstr>
      <vt:lpstr>   Week 1</vt:lpstr>
      <vt:lpstr>   Week 2</vt:lpstr>
      <vt:lpstr>Week 3</vt:lpstr>
      <vt:lpstr>PowerPoint Presentation</vt:lpstr>
      <vt:lpstr>New Character </vt:lpstr>
      <vt:lpstr>1/ What is Character</vt:lpstr>
      <vt:lpstr>VALUES &amp; ATTITUDES </vt:lpstr>
      <vt:lpstr>PowerPoint Presentation</vt:lpstr>
      <vt:lpstr>PowerPoint Presentation</vt:lpstr>
      <vt:lpstr>2/ Why is it so important? </vt:lpstr>
      <vt:lpstr>PowerPoint Presentation</vt:lpstr>
      <vt:lpstr>3/ How do we change our Character? </vt:lpstr>
      <vt:lpstr>PowerPoint Presentation</vt:lpstr>
      <vt:lpstr>PowerPoint Presentation</vt:lpstr>
      <vt:lpstr>Change through human effort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Garry</dc:creator>
  <cp:lastModifiedBy>Garry</cp:lastModifiedBy>
  <cp:revision>12</cp:revision>
  <dcterms:created xsi:type="dcterms:W3CDTF">2006-08-16T00:00:00Z</dcterms:created>
  <dcterms:modified xsi:type="dcterms:W3CDTF">2021-02-06T21:34:40Z</dcterms:modified>
</cp:coreProperties>
</file>