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2"/>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2"/>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11"/>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12"/>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3"/>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24" name="Google Shape;24;p3"/>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4"/>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30" name="Google Shape;30;p4"/>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5"/>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36" name="Google Shape;36;p5"/>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37" name="Google Shape;37;p5"/>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6"/>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43" name="Google Shape;43;p6"/>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44" name="Google Shape;44;p6"/>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45" name="Google Shape;45;p6"/>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46" name="Google Shape;46;p6"/>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7"/>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9"/>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61" name="Google Shape;61;p9"/>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62" name="Google Shape;62;p9"/>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10"/>
          <p:cNvSpPr/>
          <p:nvPr>
            <p:ph idx="2" type="pic"/>
          </p:nvPr>
        </p:nvSpPr>
        <p:spPr>
          <a:xfrm>
            <a:off x="2389717" y="612775"/>
            <a:ext cx="7315200" cy="4114800"/>
          </a:xfrm>
          <a:prstGeom prst="rect">
            <a:avLst/>
          </a:prstGeom>
          <a:noFill/>
          <a:ln>
            <a:noFill/>
          </a:ln>
        </p:spPr>
      </p:sp>
      <p:sp>
        <p:nvSpPr>
          <p:cNvPr id="68" name="Google Shape;68;p10"/>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69" name="Google Shape;69;p10"/>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400">
                <a:solidFill>
                  <a:schemeClr val="dk1"/>
                </a:solidFill>
                <a:latin typeface="Arial"/>
                <a:ea typeface="Arial"/>
                <a:cs typeface="Arial"/>
                <a:sym typeface="Arial"/>
              </a:defRPr>
            </a:lvl1pPr>
            <a:lvl2pPr indent="0" lvl="1" marL="0" algn="r">
              <a:spcBef>
                <a:spcPts val="0"/>
              </a:spcBef>
              <a:spcAft>
                <a:spcPts val="0"/>
              </a:spcAft>
              <a:buNone/>
              <a:defRPr sz="1400">
                <a:solidFill>
                  <a:schemeClr val="dk1"/>
                </a:solidFill>
                <a:latin typeface="Arial"/>
                <a:ea typeface="Arial"/>
                <a:cs typeface="Arial"/>
                <a:sym typeface="Arial"/>
              </a:defRPr>
            </a:lvl2pPr>
            <a:lvl3pPr indent="0" lvl="2" marL="0" algn="r">
              <a:spcBef>
                <a:spcPts val="0"/>
              </a:spcBef>
              <a:spcAft>
                <a:spcPts val="0"/>
              </a:spcAft>
              <a:buNone/>
              <a:defRPr sz="1400">
                <a:solidFill>
                  <a:schemeClr val="dk1"/>
                </a:solidFill>
                <a:latin typeface="Arial"/>
                <a:ea typeface="Arial"/>
                <a:cs typeface="Arial"/>
                <a:sym typeface="Arial"/>
              </a:defRPr>
            </a:lvl3pPr>
            <a:lvl4pPr indent="0" lvl="3" marL="0" algn="r">
              <a:spcBef>
                <a:spcPts val="0"/>
              </a:spcBef>
              <a:spcAft>
                <a:spcPts val="0"/>
              </a:spcAft>
              <a:buNone/>
              <a:defRPr sz="1400">
                <a:solidFill>
                  <a:schemeClr val="dk1"/>
                </a:solidFill>
                <a:latin typeface="Arial"/>
                <a:ea typeface="Arial"/>
                <a:cs typeface="Arial"/>
                <a:sym typeface="Arial"/>
              </a:defRPr>
            </a:lvl4pPr>
            <a:lvl5pPr indent="0" lvl="4" marL="0" algn="r">
              <a:spcBef>
                <a:spcPts val="0"/>
              </a:spcBef>
              <a:spcAft>
                <a:spcPts val="0"/>
              </a:spcAft>
              <a:buNone/>
              <a:defRPr sz="1400">
                <a:solidFill>
                  <a:schemeClr val="dk1"/>
                </a:solidFill>
                <a:latin typeface="Arial"/>
                <a:ea typeface="Arial"/>
                <a:cs typeface="Arial"/>
                <a:sym typeface="Arial"/>
              </a:defRPr>
            </a:lvl5pPr>
            <a:lvl6pPr indent="0" lvl="5" marL="0" algn="r">
              <a:spcBef>
                <a:spcPts val="0"/>
              </a:spcBef>
              <a:spcAft>
                <a:spcPts val="0"/>
              </a:spcAft>
              <a:buNone/>
              <a:defRPr sz="1400">
                <a:solidFill>
                  <a:schemeClr val="dk1"/>
                </a:solidFill>
                <a:latin typeface="Arial"/>
                <a:ea typeface="Arial"/>
                <a:cs typeface="Arial"/>
                <a:sym typeface="Arial"/>
              </a:defRPr>
            </a:lvl6pPr>
            <a:lvl7pPr indent="0" lvl="6" marL="0" algn="r">
              <a:spcBef>
                <a:spcPts val="0"/>
              </a:spcBef>
              <a:spcAft>
                <a:spcPts val="0"/>
              </a:spcAft>
              <a:buNone/>
              <a:defRPr sz="1400">
                <a:solidFill>
                  <a:schemeClr val="dk1"/>
                </a:solidFill>
                <a:latin typeface="Arial"/>
                <a:ea typeface="Arial"/>
                <a:cs typeface="Arial"/>
                <a:sym typeface="Arial"/>
              </a:defRPr>
            </a:lvl7pPr>
            <a:lvl8pPr indent="0" lvl="7" marL="0" algn="r">
              <a:spcBef>
                <a:spcPts val="0"/>
              </a:spcBef>
              <a:spcAft>
                <a:spcPts val="0"/>
              </a:spcAft>
              <a:buNone/>
              <a:defRPr sz="1400">
                <a:solidFill>
                  <a:schemeClr val="dk1"/>
                </a:solidFill>
                <a:latin typeface="Arial"/>
                <a:ea typeface="Arial"/>
                <a:cs typeface="Arial"/>
                <a:sym typeface="Arial"/>
              </a:defRPr>
            </a:lvl8pPr>
            <a:lvl9pPr indent="0" lvl="8" mar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1" name="Google Shape;11;p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pic>
        <p:nvPicPr>
          <p:cNvPr descr="A green and white background&#10;&#10;Description automatically generated" id="88" name="Google Shape;88;p13"/>
          <p:cNvPicPr preferRelativeResize="0"/>
          <p:nvPr/>
        </p:nvPicPr>
        <p:blipFill rotWithShape="1">
          <a:blip r:embed="rId3">
            <a:alphaModFix/>
          </a:blip>
          <a:srcRect b="0" l="0" r="0" t="0"/>
          <a:stretch/>
        </p:blipFill>
        <p:spPr>
          <a:xfrm>
            <a:off x="3064743" y="404664"/>
            <a:ext cx="9127257" cy="6453335"/>
          </a:xfrm>
          <a:prstGeom prst="rect">
            <a:avLst/>
          </a:prstGeom>
          <a:noFill/>
          <a:ln>
            <a:noFill/>
          </a:ln>
        </p:spPr>
      </p:pic>
      <p:sp>
        <p:nvSpPr>
          <p:cNvPr id="89" name="Google Shape;89;p13"/>
          <p:cNvSpPr txBox="1"/>
          <p:nvPr>
            <p:ph type="title"/>
          </p:nvPr>
        </p:nvSpPr>
        <p:spPr>
          <a:xfrm>
            <a:off x="4104489" y="2348880"/>
            <a:ext cx="7824159"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b="1" lang="en-US" sz="6000">
                <a:solidFill>
                  <a:srgbClr val="287A51"/>
                </a:solidFill>
              </a:rPr>
              <a:t>Loving God </a:t>
            </a:r>
            <a:br>
              <a:rPr b="1" lang="en-US" sz="6000">
                <a:solidFill>
                  <a:srgbClr val="287A51"/>
                </a:solidFill>
              </a:rPr>
            </a:br>
            <a:r>
              <a:rPr b="1" lang="en-US" sz="6000">
                <a:solidFill>
                  <a:srgbClr val="287A51"/>
                </a:solidFill>
              </a:rPr>
              <a:t>and </a:t>
            </a:r>
            <a:br>
              <a:rPr b="1" lang="en-US" sz="6000">
                <a:solidFill>
                  <a:srgbClr val="287A51"/>
                </a:solidFill>
              </a:rPr>
            </a:br>
            <a:r>
              <a:rPr b="1" lang="en-US" sz="6000">
                <a:solidFill>
                  <a:srgbClr val="287A51"/>
                </a:solidFill>
              </a:rPr>
              <a:t>Our Community</a:t>
            </a:r>
            <a:endParaRPr b="1" sz="6000">
              <a:solidFill>
                <a:srgbClr val="287A51"/>
              </a:solidFill>
            </a:endParaRPr>
          </a:p>
        </p:txBody>
      </p:sp>
      <p:pic>
        <p:nvPicPr>
          <p:cNvPr id="90" name="Google Shape;90;p13"/>
          <p:cNvPicPr preferRelativeResize="0"/>
          <p:nvPr>
            <p:ph idx="1" type="body"/>
          </p:nvPr>
        </p:nvPicPr>
        <p:blipFill rotWithShape="1">
          <a:blip r:embed="rId4">
            <a:alphaModFix/>
          </a:blip>
          <a:srcRect b="0" l="0" r="0" t="0"/>
          <a:stretch/>
        </p:blipFill>
        <p:spPr>
          <a:xfrm>
            <a:off x="479376" y="404664"/>
            <a:ext cx="4746896" cy="4248472"/>
          </a:xfrm>
          <a:prstGeom prst="rect">
            <a:avLst/>
          </a:prstGeom>
          <a:solidFill>
            <a:schemeClr val="dk1"/>
          </a:solid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2"/>
          <p:cNvSpPr txBox="1"/>
          <p:nvPr>
            <p:ph type="title"/>
          </p:nvPr>
        </p:nvSpPr>
        <p:spPr>
          <a:xfrm>
            <a:off x="695400" y="332657"/>
            <a:ext cx="10801200" cy="60340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4000">
                <a:solidFill>
                  <a:schemeClr val="lt1"/>
                </a:solidFill>
              </a:rPr>
              <a:t>though some of the strength of iron will be in it. You saw the iron mixed with clay, 42 and that the toes of the feet were partly iron and partly fired clay—part of the kingdom will be strong, and part will be brittle. 43 You saw the iron mixed with clay—the peoples will mix with one another but will not hold together, just as iron does not mix with fired clay.</a:t>
            </a:r>
            <a:br>
              <a:rPr b="1" i="1" lang="en-US" sz="4000">
                <a:solidFill>
                  <a:schemeClr val="lt1"/>
                </a:solidFill>
              </a:rPr>
            </a:br>
            <a:br>
              <a:rPr b="1" i="1" lang="en-US" sz="4000">
                <a:solidFill>
                  <a:schemeClr val="lt1"/>
                </a:solidFill>
              </a:rPr>
            </a:br>
            <a:endParaRPr b="1" i="1" sz="40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149" name="Google Shape;149;p23"/>
          <p:cNvSpPr txBox="1"/>
          <p:nvPr/>
        </p:nvSpPr>
        <p:spPr>
          <a:xfrm>
            <a:off x="4439815" y="332657"/>
            <a:ext cx="7142585" cy="60340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n-US" sz="4000">
                <a:solidFill>
                  <a:schemeClr val="lt1"/>
                </a:solidFill>
                <a:latin typeface="Arial"/>
                <a:ea typeface="Arial"/>
                <a:cs typeface="Arial"/>
                <a:sym typeface="Arial"/>
              </a:rPr>
              <a:t> Declining Glory of Earthly Kingdoms</a:t>
            </a:r>
            <a:endParaRPr/>
          </a:p>
        </p:txBody>
      </p:sp>
      <p:pic>
        <p:nvPicPr>
          <p:cNvPr id="150" name="Google Shape;150;p23"/>
          <p:cNvPicPr preferRelativeResize="0"/>
          <p:nvPr/>
        </p:nvPicPr>
        <p:blipFill rotWithShape="1">
          <a:blip r:embed="rId3">
            <a:alphaModFix/>
          </a:blip>
          <a:srcRect b="0" l="1767" r="1125" t="1174"/>
          <a:stretch/>
        </p:blipFill>
        <p:spPr>
          <a:xfrm>
            <a:off x="335360" y="328148"/>
            <a:ext cx="4104455" cy="6285210"/>
          </a:xfrm>
          <a:prstGeom prst="rect">
            <a:avLst/>
          </a:prstGeom>
          <a:noFill/>
          <a:ln>
            <a:noFill/>
          </a:ln>
        </p:spPr>
      </p:pic>
      <p:sp>
        <p:nvSpPr>
          <p:cNvPr id="151" name="Google Shape;151;p23"/>
          <p:cNvSpPr txBox="1"/>
          <p:nvPr/>
        </p:nvSpPr>
        <p:spPr>
          <a:xfrm>
            <a:off x="-261393" y="5589240"/>
            <a:ext cx="1964905" cy="3290641"/>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1" sz="3200">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4"/>
          <p:cNvSpPr txBox="1"/>
          <p:nvPr>
            <p:ph type="title"/>
          </p:nvPr>
        </p:nvSpPr>
        <p:spPr>
          <a:xfrm>
            <a:off x="695400" y="332657"/>
            <a:ext cx="10801200" cy="60340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solidFill>
                  <a:srgbClr val="FFFF00"/>
                </a:solidFill>
              </a:rPr>
              <a:t>Feet and Toes of Iron and Clay</a:t>
            </a:r>
            <a:br>
              <a:rPr b="1" lang="en-US">
                <a:solidFill>
                  <a:srgbClr val="FFFF00"/>
                </a:solidFill>
              </a:rPr>
            </a:br>
            <a:r>
              <a:rPr b="1" lang="en-US" sz="4000">
                <a:solidFill>
                  <a:schemeClr val="lt1"/>
                </a:solidFill>
              </a:rPr>
              <a:t>Views:</a:t>
            </a:r>
            <a:br>
              <a:rPr b="1" lang="en-US" sz="4000">
                <a:solidFill>
                  <a:schemeClr val="lt1"/>
                </a:solidFill>
              </a:rPr>
            </a:br>
            <a:r>
              <a:rPr b="1" lang="en-US" sz="4000">
                <a:solidFill>
                  <a:schemeClr val="lt1"/>
                </a:solidFill>
              </a:rPr>
              <a:t>1. Divided Roman Empire</a:t>
            </a:r>
            <a:br>
              <a:rPr b="1" lang="en-US" sz="4000">
                <a:solidFill>
                  <a:schemeClr val="lt1"/>
                </a:solidFill>
              </a:rPr>
            </a:br>
            <a:r>
              <a:rPr b="1" lang="en-US" sz="4000">
                <a:solidFill>
                  <a:schemeClr val="lt1"/>
                </a:solidFill>
              </a:rPr>
              <a:t>2. Proceeding Kingdoms</a:t>
            </a:r>
            <a:br>
              <a:rPr b="1" lang="en-US" sz="4000">
                <a:solidFill>
                  <a:schemeClr val="lt1"/>
                </a:solidFill>
              </a:rPr>
            </a:br>
            <a:r>
              <a:rPr b="1" lang="en-US" sz="4000">
                <a:solidFill>
                  <a:schemeClr val="lt1"/>
                </a:solidFill>
              </a:rPr>
              <a:t>3. Islam</a:t>
            </a:r>
            <a:br>
              <a:rPr b="1" lang="en-US" sz="4000">
                <a:solidFill>
                  <a:schemeClr val="lt1"/>
                </a:solidFill>
              </a:rPr>
            </a:br>
            <a:r>
              <a:rPr b="1" lang="en-US" sz="4000">
                <a:solidFill>
                  <a:schemeClr val="lt1"/>
                </a:solidFill>
              </a:rPr>
              <a:t>4. America</a:t>
            </a:r>
            <a:br>
              <a:rPr b="1" lang="en-US" sz="4000">
                <a:solidFill>
                  <a:schemeClr val="lt1"/>
                </a:solidFill>
              </a:rPr>
            </a:br>
            <a:r>
              <a:rPr b="1" lang="en-US" sz="4000">
                <a:solidFill>
                  <a:schemeClr val="lt1"/>
                </a:solidFill>
              </a:rPr>
              <a:t>5. Restored Roman Empire. Dan 7:24; Rev 17:12.</a:t>
            </a:r>
            <a:br>
              <a:rPr b="1" lang="en-US" sz="4000">
                <a:solidFill>
                  <a:schemeClr val="lt1"/>
                </a:solidFill>
              </a:rPr>
            </a:br>
            <a:r>
              <a:rPr b="1" lang="en-US" sz="4000">
                <a:solidFill>
                  <a:schemeClr val="lt1"/>
                </a:solidFill>
              </a:rPr>
              <a:t>6. ?????</a:t>
            </a:r>
            <a:br>
              <a:rPr b="1" lang="en-US" sz="4000">
                <a:solidFill>
                  <a:schemeClr val="lt1"/>
                </a:solidFill>
              </a:rPr>
            </a:br>
            <a:br>
              <a:rPr b="1" lang="en-US" sz="4000">
                <a:solidFill>
                  <a:schemeClr val="lt1"/>
                </a:solidFill>
              </a:rPr>
            </a:br>
            <a:endParaRPr b="1" i="1" sz="4000">
              <a:solidFill>
                <a:schemeClr val="lt1"/>
              </a:solidFill>
            </a:endParaRPr>
          </a:p>
        </p:txBody>
      </p:sp>
      <p:pic>
        <p:nvPicPr>
          <p:cNvPr id="157" name="Google Shape;157;p24"/>
          <p:cNvPicPr preferRelativeResize="0"/>
          <p:nvPr/>
        </p:nvPicPr>
        <p:blipFill rotWithShape="1">
          <a:blip r:embed="rId3">
            <a:alphaModFix/>
          </a:blip>
          <a:srcRect b="0" l="0" r="0" t="0"/>
          <a:stretch/>
        </p:blipFill>
        <p:spPr>
          <a:xfrm>
            <a:off x="7320136" y="1268761"/>
            <a:ext cx="2801416" cy="278896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5"/>
          <p:cNvSpPr txBox="1"/>
          <p:nvPr>
            <p:ph type="title"/>
          </p:nvPr>
        </p:nvSpPr>
        <p:spPr>
          <a:xfrm>
            <a:off x="695400" y="332657"/>
            <a:ext cx="10801200" cy="60340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solidFill>
                  <a:srgbClr val="FFFF00"/>
                </a:solidFill>
              </a:rPr>
              <a:t>Feet and Toes of Iron and Clay</a:t>
            </a:r>
            <a:br>
              <a:rPr b="1" lang="en-US">
                <a:solidFill>
                  <a:srgbClr val="FFFF00"/>
                </a:solidFill>
              </a:rPr>
            </a:br>
            <a:r>
              <a:rPr b="1" lang="en-US" sz="4000">
                <a:solidFill>
                  <a:schemeClr val="lt1"/>
                </a:solidFill>
              </a:rPr>
              <a:t>What we know:</a:t>
            </a:r>
            <a:br>
              <a:rPr b="1" lang="en-US" sz="4000">
                <a:solidFill>
                  <a:schemeClr val="lt1"/>
                </a:solidFill>
              </a:rPr>
            </a:br>
            <a:r>
              <a:rPr b="1" lang="en-US" sz="4000">
                <a:solidFill>
                  <a:schemeClr val="lt1"/>
                </a:solidFill>
              </a:rPr>
              <a:t>1. A Divided Kingdom v41</a:t>
            </a:r>
            <a:br>
              <a:rPr b="1" lang="en-US" sz="4000">
                <a:solidFill>
                  <a:schemeClr val="lt1"/>
                </a:solidFill>
              </a:rPr>
            </a:br>
            <a:r>
              <a:rPr b="1" lang="en-US" sz="4000">
                <a:solidFill>
                  <a:schemeClr val="lt1"/>
                </a:solidFill>
              </a:rPr>
              <a:t>2. Strong, but brittle</a:t>
            </a:r>
            <a:br>
              <a:rPr b="1" lang="en-US" sz="4000">
                <a:solidFill>
                  <a:schemeClr val="lt1"/>
                </a:solidFill>
              </a:rPr>
            </a:br>
            <a:r>
              <a:rPr b="1" lang="en-US" sz="4000">
                <a:solidFill>
                  <a:schemeClr val="lt1"/>
                </a:solidFill>
              </a:rPr>
              <a:t>3. Related to Rome/Iron</a:t>
            </a:r>
            <a:br>
              <a:rPr b="1" lang="en-US" sz="4000">
                <a:solidFill>
                  <a:schemeClr val="lt1"/>
                </a:solidFill>
              </a:rPr>
            </a:br>
            <a:r>
              <a:rPr b="1" lang="en-US" sz="4000">
                <a:solidFill>
                  <a:schemeClr val="lt1"/>
                </a:solidFill>
              </a:rPr>
              <a:t>4. Mixed Ethnic </a:t>
            </a:r>
            <a:br>
              <a:rPr b="1" lang="en-US" sz="4000">
                <a:solidFill>
                  <a:schemeClr val="lt1"/>
                </a:solidFill>
              </a:rPr>
            </a:br>
            <a:r>
              <a:rPr b="1" lang="en-US" sz="4000">
                <a:solidFill>
                  <a:schemeClr val="lt1"/>
                </a:solidFill>
              </a:rPr>
              <a:t>v43 t</a:t>
            </a:r>
            <a:r>
              <a:rPr b="1" i="1" lang="en-US" sz="4000">
                <a:solidFill>
                  <a:schemeClr val="lt1"/>
                </a:solidFill>
              </a:rPr>
              <a:t>he peoples will  mix with </a:t>
            </a:r>
            <a:br>
              <a:rPr b="1" i="1" lang="en-US" sz="4000">
                <a:solidFill>
                  <a:schemeClr val="lt1"/>
                </a:solidFill>
              </a:rPr>
            </a:br>
            <a:r>
              <a:rPr b="1" i="1" lang="en-US" sz="4000">
                <a:solidFill>
                  <a:schemeClr val="lt1"/>
                </a:solidFill>
              </a:rPr>
              <a:t>one another but will not hold together, </a:t>
            </a:r>
            <a:br>
              <a:rPr b="1" i="1" lang="en-US" sz="4000">
                <a:solidFill>
                  <a:schemeClr val="lt1"/>
                </a:solidFill>
              </a:rPr>
            </a:br>
            <a:r>
              <a:rPr b="1" lang="en-US" sz="4000">
                <a:solidFill>
                  <a:schemeClr val="lt1"/>
                </a:solidFill>
              </a:rPr>
              <a:t>5. Controls Israel</a:t>
            </a:r>
            <a:br>
              <a:rPr b="1" lang="en-US" sz="4000">
                <a:solidFill>
                  <a:schemeClr val="lt1"/>
                </a:solidFill>
              </a:rPr>
            </a:br>
            <a:br>
              <a:rPr b="1" lang="en-US" sz="4000">
                <a:solidFill>
                  <a:schemeClr val="lt1"/>
                </a:solidFill>
              </a:rPr>
            </a:br>
            <a:endParaRPr b="1" i="1" sz="4000">
              <a:solidFill>
                <a:schemeClr val="lt1"/>
              </a:solidFill>
            </a:endParaRPr>
          </a:p>
        </p:txBody>
      </p:sp>
      <p:pic>
        <p:nvPicPr>
          <p:cNvPr id="163" name="Google Shape;163;p25"/>
          <p:cNvPicPr preferRelativeResize="0"/>
          <p:nvPr/>
        </p:nvPicPr>
        <p:blipFill rotWithShape="1">
          <a:blip r:embed="rId3">
            <a:alphaModFix/>
          </a:blip>
          <a:srcRect b="0" l="0" r="0" t="0"/>
          <a:stretch/>
        </p:blipFill>
        <p:spPr>
          <a:xfrm>
            <a:off x="8328248" y="1196752"/>
            <a:ext cx="3456384" cy="344102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6"/>
          <p:cNvSpPr txBox="1"/>
          <p:nvPr>
            <p:ph type="title"/>
          </p:nvPr>
        </p:nvSpPr>
        <p:spPr>
          <a:xfrm>
            <a:off x="695400" y="332656"/>
            <a:ext cx="10801200" cy="60340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3600">
                <a:solidFill>
                  <a:schemeClr val="lt1"/>
                </a:solidFill>
              </a:rPr>
              <a:t>44 “In the days of those kings, the God of heaven will set up a kingdom that will never be destroyed, and this kingdom will not be left to another people. It will crush all these kingdoms and bring them to an end, but will itself endure forever. 45 You saw a stone break off from the mountain without a hand, and it crushed the iron, bronze, fired clay, silver, and gold. The great God has told the king what will happen in the future. The dream is true, and its interpretation certain.”</a:t>
            </a:r>
            <a:br>
              <a:rPr b="1" i="1" lang="en-US" sz="3600">
                <a:solidFill>
                  <a:schemeClr val="lt1"/>
                </a:solidFill>
              </a:rPr>
            </a:br>
            <a:br>
              <a:rPr b="1" i="1" lang="en-US" sz="3600">
                <a:solidFill>
                  <a:schemeClr val="lt1"/>
                </a:solidFill>
              </a:rPr>
            </a:br>
            <a:endParaRPr b="1" i="1" sz="40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7"/>
          <p:cNvSpPr txBox="1"/>
          <p:nvPr>
            <p:ph type="title"/>
          </p:nvPr>
        </p:nvSpPr>
        <p:spPr>
          <a:xfrm>
            <a:off x="695400" y="332657"/>
            <a:ext cx="10801200" cy="60340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4000">
                <a:solidFill>
                  <a:srgbClr val="FFFF00"/>
                </a:solidFill>
              </a:rPr>
              <a:t>Stone – The Greatest and Eternal Kingdom</a:t>
            </a:r>
            <a:br>
              <a:rPr b="1" lang="en-US" sz="4000">
                <a:solidFill>
                  <a:srgbClr val="FFFF00"/>
                </a:solidFill>
              </a:rPr>
            </a:br>
            <a:r>
              <a:rPr b="1" lang="en-US" sz="4000">
                <a:solidFill>
                  <a:srgbClr val="FFFF00"/>
                </a:solidFill>
              </a:rPr>
              <a:t> </a:t>
            </a:r>
            <a:br>
              <a:rPr b="1" lang="en-US" sz="4000">
                <a:solidFill>
                  <a:srgbClr val="FFFF00"/>
                </a:solidFill>
              </a:rPr>
            </a:br>
            <a:br>
              <a:rPr b="1" lang="en-US" sz="4000">
                <a:solidFill>
                  <a:schemeClr val="lt1"/>
                </a:solidFill>
              </a:rPr>
            </a:br>
            <a:endParaRPr b="1" sz="4000">
              <a:solidFill>
                <a:schemeClr val="lt1"/>
              </a:solidFill>
            </a:endParaRPr>
          </a:p>
        </p:txBody>
      </p:sp>
      <p:pic>
        <p:nvPicPr>
          <p:cNvPr id="174" name="Google Shape;174;p27"/>
          <p:cNvPicPr preferRelativeResize="0"/>
          <p:nvPr/>
        </p:nvPicPr>
        <p:blipFill rotWithShape="1">
          <a:blip r:embed="rId3">
            <a:alphaModFix/>
          </a:blip>
          <a:srcRect b="0" l="0" r="0" t="0"/>
          <a:stretch/>
        </p:blipFill>
        <p:spPr>
          <a:xfrm>
            <a:off x="3714750" y="1647404"/>
            <a:ext cx="4762500" cy="4733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8"/>
          <p:cNvSpPr txBox="1"/>
          <p:nvPr>
            <p:ph type="title"/>
          </p:nvPr>
        </p:nvSpPr>
        <p:spPr>
          <a:xfrm>
            <a:off x="695400" y="332657"/>
            <a:ext cx="10801200" cy="60340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4000">
                <a:solidFill>
                  <a:srgbClr val="FFFF00"/>
                </a:solidFill>
              </a:rPr>
              <a:t>Stone – The Greatest and Eternal Kingdom</a:t>
            </a:r>
            <a:br>
              <a:rPr b="1" lang="en-US" sz="4000">
                <a:solidFill>
                  <a:srgbClr val="FFFF00"/>
                </a:solidFill>
              </a:rPr>
            </a:br>
            <a:r>
              <a:rPr b="1" lang="en-US" sz="4000">
                <a:solidFill>
                  <a:schemeClr val="lt1"/>
                </a:solidFill>
              </a:rPr>
              <a:t>- Created by God v44 </a:t>
            </a:r>
            <a:br>
              <a:rPr b="1" lang="en-US" sz="4000">
                <a:solidFill>
                  <a:schemeClr val="lt1"/>
                </a:solidFill>
              </a:rPr>
            </a:br>
            <a:r>
              <a:rPr b="1" lang="en-US" sz="4000">
                <a:solidFill>
                  <a:schemeClr val="lt1"/>
                </a:solidFill>
              </a:rPr>
              <a:t>- Never to be Destroyed v44</a:t>
            </a:r>
            <a:br>
              <a:rPr b="1" lang="en-US" sz="4000">
                <a:solidFill>
                  <a:schemeClr val="lt1"/>
                </a:solidFill>
              </a:rPr>
            </a:br>
            <a:r>
              <a:rPr b="1" lang="en-US" sz="4000">
                <a:solidFill>
                  <a:schemeClr val="lt1"/>
                </a:solidFill>
              </a:rPr>
              <a:t>- It will destroy all other Kingdoms v44</a:t>
            </a:r>
            <a:br>
              <a:rPr b="1" lang="en-US" sz="4000">
                <a:solidFill>
                  <a:schemeClr val="lt1"/>
                </a:solidFill>
              </a:rPr>
            </a:br>
            <a:r>
              <a:rPr b="1" lang="en-US" sz="4000">
                <a:solidFill>
                  <a:schemeClr val="lt1"/>
                </a:solidFill>
              </a:rPr>
              <a:t>- A great Kingdom, which will fill the whole earth. </a:t>
            </a:r>
            <a:br>
              <a:rPr b="1" lang="en-US" sz="4000">
                <a:solidFill>
                  <a:schemeClr val="lt1"/>
                </a:solidFill>
              </a:rPr>
            </a:br>
            <a:r>
              <a:rPr b="1" lang="en-US" sz="4000">
                <a:solidFill>
                  <a:schemeClr val="lt1"/>
                </a:solidFill>
              </a:rPr>
              <a:t>v35b </a:t>
            </a:r>
            <a:r>
              <a:rPr b="1" i="1" lang="en-US" sz="4000">
                <a:solidFill>
                  <a:schemeClr val="lt1"/>
                </a:solidFill>
              </a:rPr>
              <a:t>But the stone that struck the statue became a great mountain and filled the whole earth.</a:t>
            </a:r>
            <a:br>
              <a:rPr b="1" i="1" lang="en-US" sz="4000">
                <a:solidFill>
                  <a:schemeClr val="lt1"/>
                </a:solidFill>
              </a:rPr>
            </a:br>
            <a:r>
              <a:rPr b="1" lang="en-US" sz="4000">
                <a:solidFill>
                  <a:schemeClr val="lt1"/>
                </a:solidFill>
              </a:rPr>
              <a:t> </a:t>
            </a:r>
            <a:br>
              <a:rPr b="1" lang="en-US" sz="4000">
                <a:solidFill>
                  <a:schemeClr val="lt1"/>
                </a:solidFill>
              </a:rPr>
            </a:br>
            <a:br>
              <a:rPr b="1" lang="en-US" sz="4000">
                <a:solidFill>
                  <a:schemeClr val="lt1"/>
                </a:solidFill>
              </a:rPr>
            </a:br>
            <a:br>
              <a:rPr b="1" lang="en-US" sz="4000">
                <a:solidFill>
                  <a:schemeClr val="lt1"/>
                </a:solidFill>
              </a:rPr>
            </a:br>
            <a:endParaRPr b="1" sz="40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9"/>
          <p:cNvSpPr txBox="1"/>
          <p:nvPr>
            <p:ph type="title"/>
          </p:nvPr>
        </p:nvSpPr>
        <p:spPr>
          <a:xfrm>
            <a:off x="695400" y="332657"/>
            <a:ext cx="10801200" cy="60340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4000">
                <a:solidFill>
                  <a:srgbClr val="FFFF00"/>
                </a:solidFill>
              </a:rPr>
              <a:t>Stone – The Greatest and Eternal Kingdom</a:t>
            </a:r>
            <a:br>
              <a:rPr b="1" lang="en-US" sz="4000">
                <a:solidFill>
                  <a:srgbClr val="FFFF00"/>
                </a:solidFill>
              </a:rPr>
            </a:br>
            <a:r>
              <a:rPr b="1" lang="en-US" sz="4000">
                <a:solidFill>
                  <a:srgbClr val="FFFF00"/>
                </a:solidFill>
              </a:rPr>
              <a:t> </a:t>
            </a:r>
            <a:br>
              <a:rPr b="1" lang="en-US" sz="4000">
                <a:solidFill>
                  <a:srgbClr val="FFFF00"/>
                </a:solidFill>
              </a:rPr>
            </a:br>
            <a:r>
              <a:rPr b="1" lang="en-US" sz="3200">
                <a:solidFill>
                  <a:srgbClr val="FFFF00"/>
                </a:solidFill>
              </a:rPr>
              <a:t>         </a:t>
            </a:r>
            <a:r>
              <a:rPr b="1" lang="en-US">
                <a:solidFill>
                  <a:srgbClr val="FFFF00"/>
                </a:solidFill>
              </a:rPr>
              <a:t>Jesus is this Stone</a:t>
            </a:r>
            <a:br>
              <a:rPr b="1" lang="en-US" sz="3200">
                <a:solidFill>
                  <a:schemeClr val="lt1"/>
                </a:solidFill>
              </a:rPr>
            </a:br>
            <a:br>
              <a:rPr b="1" lang="en-US" sz="3200">
                <a:solidFill>
                  <a:schemeClr val="lt1"/>
                </a:solidFill>
              </a:rPr>
            </a:br>
            <a:r>
              <a:rPr b="1" i="1" lang="en-US" sz="4000">
                <a:solidFill>
                  <a:schemeClr val="lt1"/>
                </a:solidFill>
              </a:rPr>
              <a:t>Psalm 118:22 The stone that the builders rejected has become the cornerstone.</a:t>
            </a:r>
            <a:br>
              <a:rPr b="1" i="1" lang="en-US" sz="4000">
                <a:solidFill>
                  <a:schemeClr val="lt1"/>
                </a:solidFill>
              </a:rPr>
            </a:br>
            <a:br>
              <a:rPr b="1" lang="en-US" sz="4000">
                <a:solidFill>
                  <a:schemeClr val="lt1"/>
                </a:solidFill>
              </a:rPr>
            </a:br>
            <a:endParaRPr b="1" sz="40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0"/>
          <p:cNvSpPr txBox="1"/>
          <p:nvPr>
            <p:ph type="title"/>
          </p:nvPr>
        </p:nvSpPr>
        <p:spPr>
          <a:xfrm>
            <a:off x="695400" y="332657"/>
            <a:ext cx="10801200" cy="60340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4000">
                <a:solidFill>
                  <a:schemeClr val="lt1"/>
                </a:solidFill>
              </a:rPr>
              <a:t>46 Then King Nebuchadnezzar fell down, paid homage to Daniel, and gave orders to present an offering and incense to him. 47 The king said to Daniel, “Your God is indeed God of gods, Lord of kings, and a revealer of mysteries, since you were able to reveal this mystery.” 48 Then the king promoted Daniel and gave him many generous gifts. He made him ruler over the entire province of Babylon and chief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1"/>
          <p:cNvSpPr txBox="1"/>
          <p:nvPr>
            <p:ph type="title"/>
          </p:nvPr>
        </p:nvSpPr>
        <p:spPr>
          <a:xfrm>
            <a:off x="695400" y="332657"/>
            <a:ext cx="10801200" cy="60340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4000">
                <a:solidFill>
                  <a:schemeClr val="lt1"/>
                </a:solidFill>
              </a:rPr>
              <a:t>governor over all the wise men of Babylon. 49 At Daniel’s request, the king appointed Shadrach, Meshach, and Abednego to manage the province of Babylon. But Daniel remained at the king’s court.</a:t>
            </a:r>
            <a:br>
              <a:rPr b="1" i="1" lang="en-US" sz="4000">
                <a:solidFill>
                  <a:schemeClr val="lt1"/>
                </a:solidFill>
              </a:rPr>
            </a:br>
            <a:br>
              <a:rPr b="1" i="1" lang="en-US" sz="4000">
                <a:solidFill>
                  <a:schemeClr val="lt1"/>
                </a:solidFill>
              </a:rPr>
            </a:br>
            <a:endParaRPr b="1" i="1" sz="40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sp>
        <p:nvSpPr>
          <p:cNvPr id="96" name="Google Shape;96;p1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Font typeface="Arial"/>
              <a:buNone/>
            </a:pPr>
            <a:r>
              <a:t/>
            </a:r>
            <a:endParaRPr/>
          </a:p>
        </p:txBody>
      </p:sp>
      <p:pic>
        <p:nvPicPr>
          <p:cNvPr descr="Living in Babylon" id="97" name="Google Shape;97;p14"/>
          <p:cNvPicPr preferRelativeResize="0"/>
          <p:nvPr/>
        </p:nvPicPr>
        <p:blipFill rotWithShape="1">
          <a:blip r:embed="rId3">
            <a:alphaModFix/>
          </a:blip>
          <a:srcRect b="0" l="0" r="0" t="0"/>
          <a:stretch/>
        </p:blipFill>
        <p:spPr>
          <a:xfrm>
            <a:off x="-1" y="0"/>
            <a:ext cx="12192001" cy="6858000"/>
          </a:xfrm>
          <a:prstGeom prst="rect">
            <a:avLst/>
          </a:prstGeom>
          <a:noFill/>
          <a:ln>
            <a:noFill/>
          </a:ln>
        </p:spPr>
      </p:pic>
      <p:sp>
        <p:nvSpPr>
          <p:cNvPr id="98" name="Google Shape;98;p14"/>
          <p:cNvSpPr txBox="1"/>
          <p:nvPr/>
        </p:nvSpPr>
        <p:spPr>
          <a:xfrm>
            <a:off x="1415480" y="5157192"/>
            <a:ext cx="9649072"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4000" u="none" cap="none" strike="noStrike">
                <a:solidFill>
                  <a:schemeClr val="lt1"/>
                </a:solidFill>
                <a:latin typeface="Avenir"/>
                <a:ea typeface="Avenir"/>
                <a:cs typeface="Avenir"/>
                <a:sym typeface="Avenir"/>
              </a:rPr>
              <a:t>Thriving in Babylon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2"/>
          <p:cNvSpPr txBox="1"/>
          <p:nvPr>
            <p:ph type="title"/>
          </p:nvPr>
        </p:nvSpPr>
        <p:spPr>
          <a:xfrm>
            <a:off x="2351584" y="0"/>
            <a:ext cx="7859216" cy="581865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5400">
                <a:solidFill>
                  <a:schemeClr val="lt1"/>
                </a:solidFill>
              </a:rPr>
              <a:t>God is revealing himself to people. </a:t>
            </a:r>
            <a:br>
              <a:rPr b="1" lang="en-US" sz="5400">
                <a:solidFill>
                  <a:schemeClr val="lt1"/>
                </a:solidFill>
              </a:rPr>
            </a:br>
            <a:r>
              <a:rPr b="1" lang="en-US" sz="5400">
                <a:solidFill>
                  <a:schemeClr val="lt1"/>
                </a:solidFill>
              </a:rPr>
              <a:t>We have been given the privilege to share Him with them.</a:t>
            </a:r>
            <a:br>
              <a:rPr b="1" lang="en-US" sz="5400">
                <a:solidFill>
                  <a:schemeClr val="lt1"/>
                </a:solidFill>
              </a:rPr>
            </a:br>
            <a:r>
              <a:rPr b="1" lang="en-US" sz="5400">
                <a:solidFill>
                  <a:schemeClr val="lt1"/>
                </a:solidFill>
              </a:rPr>
              <a:t>But it’s a process.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3"/>
          <p:cNvSpPr txBox="1"/>
          <p:nvPr>
            <p:ph type="title"/>
          </p:nvPr>
        </p:nvSpPr>
        <p:spPr>
          <a:xfrm>
            <a:off x="2351584" y="0"/>
            <a:ext cx="7859216" cy="5818658"/>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5400">
                <a:solidFill>
                  <a:schemeClr val="lt1"/>
                </a:solidFill>
              </a:rPr>
              <a:t>God knows everything!</a:t>
            </a:r>
            <a:br>
              <a:rPr b="1" lang="en-US" sz="5400">
                <a:solidFill>
                  <a:schemeClr val="lt1"/>
                </a:solidFill>
              </a:rPr>
            </a:br>
            <a:br>
              <a:rPr b="1" lang="en-US" sz="5400">
                <a:solidFill>
                  <a:schemeClr val="lt1"/>
                </a:solidFill>
              </a:rPr>
            </a:br>
            <a:r>
              <a:rPr b="1" lang="en-US" sz="5400">
                <a:solidFill>
                  <a:schemeClr val="lt1"/>
                </a:solidFill>
              </a:rPr>
              <a:t>Do you believe it and if you do what are doing about it?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solidFill>
                  <a:schemeClr val="lt1"/>
                </a:solidFill>
              </a:rPr>
              <a:t>Who or what do you trust?</a:t>
            </a:r>
            <a:endParaRPr/>
          </a:p>
        </p:txBody>
      </p:sp>
      <p:pic>
        <p:nvPicPr>
          <p:cNvPr id="104" name="Google Shape;104;p15"/>
          <p:cNvPicPr preferRelativeResize="0"/>
          <p:nvPr>
            <p:ph idx="1" type="body"/>
          </p:nvPr>
        </p:nvPicPr>
        <p:blipFill rotWithShape="1">
          <a:blip r:embed="rId3">
            <a:alphaModFix/>
          </a:blip>
          <a:srcRect b="0" l="0" r="0" t="0"/>
          <a:stretch/>
        </p:blipFill>
        <p:spPr>
          <a:xfrm>
            <a:off x="1703512" y="1304450"/>
            <a:ext cx="8568952" cy="4991623"/>
          </a:xfrm>
          <a:prstGeom prst="rect">
            <a:avLst/>
          </a:prstGeom>
          <a:noFill/>
          <a:ln>
            <a:noFill/>
          </a:ln>
        </p:spPr>
      </p:pic>
      <p:sp>
        <p:nvSpPr>
          <p:cNvPr id="105" name="Google Shape;105;p15"/>
          <p:cNvSpPr txBox="1"/>
          <p:nvPr/>
        </p:nvSpPr>
        <p:spPr>
          <a:xfrm>
            <a:off x="3046751" y="3240586"/>
            <a:ext cx="60935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Dan 6</a:t>
            </a:r>
            <a:endParaRPr sz="1800">
              <a:solidFill>
                <a:schemeClr val="dk1"/>
              </a:solidFill>
              <a:latin typeface="Arial"/>
              <a:ea typeface="Arial"/>
              <a:cs typeface="Arial"/>
              <a:sym typeface="Arial"/>
            </a:endParaRPr>
          </a:p>
        </p:txBody>
      </p:sp>
      <p:sp>
        <p:nvSpPr>
          <p:cNvPr id="106" name="Google Shape;106;p15"/>
          <p:cNvSpPr txBox="1"/>
          <p:nvPr/>
        </p:nvSpPr>
        <p:spPr>
          <a:xfrm>
            <a:off x="3046751" y="3240586"/>
            <a:ext cx="60935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800">
                <a:solidFill>
                  <a:schemeClr val="dk1"/>
                </a:solidFill>
                <a:latin typeface="Arial"/>
                <a:ea typeface="Arial"/>
                <a:cs typeface="Arial"/>
                <a:sym typeface="Arial"/>
              </a:rPr>
              <a:t>Dan 6</a:t>
            </a:r>
            <a:endParaRPr sz="1800">
              <a:solidFill>
                <a:schemeClr val="dk1"/>
              </a:solidFill>
              <a:latin typeface="Arial"/>
              <a:ea typeface="Arial"/>
              <a:cs typeface="Arial"/>
              <a:sym typeface="Arial"/>
            </a:endParaRPr>
          </a:p>
        </p:txBody>
      </p:sp>
      <p:sp>
        <p:nvSpPr>
          <p:cNvPr id="107" name="Google Shape;107;p15"/>
          <p:cNvSpPr txBox="1"/>
          <p:nvPr/>
        </p:nvSpPr>
        <p:spPr>
          <a:xfrm>
            <a:off x="3046751" y="3302142"/>
            <a:ext cx="609350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1000">
                <a:solidFill>
                  <a:schemeClr val="dk1"/>
                </a:solidFill>
                <a:latin typeface="Arial"/>
                <a:ea typeface="Arial"/>
                <a:cs typeface="Arial"/>
                <a:sym typeface="Arial"/>
              </a:rPr>
              <a:t>Dan 6</a:t>
            </a:r>
            <a:endParaRPr sz="18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6"/>
          <p:cNvSpPr txBox="1"/>
          <p:nvPr>
            <p:ph type="title"/>
          </p:nvPr>
        </p:nvSpPr>
        <p:spPr>
          <a:xfrm>
            <a:off x="695400" y="332657"/>
            <a:ext cx="10801200" cy="60340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4000">
                <a:solidFill>
                  <a:schemeClr val="lt1"/>
                </a:solidFill>
              </a:rPr>
              <a:t>27 Daniel answered the king: “No wise man, medium, diviner-priest, or astrologer is able to make known to the king the mystery he asked about. 28 But there is a God in heaven who reveals mysteries, and He has let King Nebuchadnezzar know what will happen in the last days. Your dream and the visions that came into your mind as you lay in bed were these: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txBox="1"/>
          <p:nvPr>
            <p:ph type="title"/>
          </p:nvPr>
        </p:nvSpPr>
        <p:spPr>
          <a:xfrm>
            <a:off x="695400" y="332657"/>
            <a:ext cx="10801200" cy="60340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4000">
                <a:solidFill>
                  <a:schemeClr val="lt1"/>
                </a:solidFill>
              </a:rPr>
              <a:t>29 Your Majesty, while you were in your bed, thoughts came to your mind about what will happen in the future. The revealer of mysteries has let you know what will happen. 30 As for me, this mystery has been revealed to me, not because I have more wisdom than anyone living, but in order that the interpretation might be made known to the king, and that you may understand the thoughts of your mind.</a:t>
            </a:r>
            <a:br>
              <a:rPr b="1" i="1" lang="en-US" sz="4000">
                <a:solidFill>
                  <a:schemeClr val="lt1"/>
                </a:solidFill>
              </a:rPr>
            </a:br>
            <a:endParaRPr b="1" i="1" sz="40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8"/>
          <p:cNvSpPr txBox="1"/>
          <p:nvPr>
            <p:ph type="title"/>
          </p:nvPr>
        </p:nvSpPr>
        <p:spPr>
          <a:xfrm>
            <a:off x="695400" y="332657"/>
            <a:ext cx="10801200" cy="60340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4000">
                <a:solidFill>
                  <a:schemeClr val="lt1"/>
                </a:solidFill>
              </a:rPr>
              <a:t>31 “My king, as you were watching, a colossal statue appeared. That statue, tall and dazzling, was standing in front of you, and its appearance was terrifying. 32 The head of the statue was pure gold, its chest and arms were silver, its stomach and thighs were bronze, 33 its legs were iron, and its feet were partly iron and partly fired clay. 34 As you were watching, a stone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9"/>
          <p:cNvSpPr txBox="1"/>
          <p:nvPr>
            <p:ph type="title"/>
          </p:nvPr>
        </p:nvSpPr>
        <p:spPr>
          <a:xfrm>
            <a:off x="695400" y="332657"/>
            <a:ext cx="10801200" cy="60340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4000">
                <a:solidFill>
                  <a:schemeClr val="lt1"/>
                </a:solidFill>
              </a:rPr>
              <a:t>broke off without a hand touching it, struck the statue on its feet of iron and fired clay, and crushed them. 35 Then the iron, the fired clay, the bronze, the silver, and the gold were shattered and became like chaff from the summer threshing floors. The wind carried them away, and not a trace of them could be found. But the stone that struck the statue became a great mountain and filled the whole earth.</a:t>
            </a:r>
            <a:br>
              <a:rPr b="1" i="1" lang="en-US" sz="4000">
                <a:solidFill>
                  <a:schemeClr val="lt1"/>
                </a:solidFill>
              </a:rPr>
            </a:br>
            <a:br>
              <a:rPr b="1" i="1" lang="en-US" sz="4000">
                <a:solidFill>
                  <a:schemeClr val="lt1"/>
                </a:solidFill>
              </a:rPr>
            </a:br>
            <a:endParaRPr b="1" i="1" sz="40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0"/>
          <p:cNvSpPr txBox="1"/>
          <p:nvPr>
            <p:ph type="title"/>
          </p:nvPr>
        </p:nvSpPr>
        <p:spPr>
          <a:xfrm>
            <a:off x="695400" y="332657"/>
            <a:ext cx="10801200" cy="60340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4000">
                <a:solidFill>
                  <a:schemeClr val="lt1"/>
                </a:solidFill>
              </a:rPr>
              <a:t>36 “This was the dream; now we will tell the king its interpretation. 37 Your Majesty, you are king of kings. The God of heaven has given you sovereignty, power, strength, and glory. 38 Wherever people live—or wild animals, or birds of the air—He has handed them over to you and made </a:t>
            </a:r>
            <a:br>
              <a:rPr b="1" i="1" lang="en-US" sz="4000">
                <a:solidFill>
                  <a:schemeClr val="lt1"/>
                </a:solidFill>
              </a:rPr>
            </a:br>
            <a:r>
              <a:rPr b="1" i="1" lang="en-US" sz="4000">
                <a:solidFill>
                  <a:schemeClr val="lt1"/>
                </a:solidFill>
              </a:rPr>
              <a:t>you ruler over them all. </a:t>
            </a:r>
            <a:br>
              <a:rPr b="1" i="1" lang="en-US" sz="4000">
                <a:solidFill>
                  <a:schemeClr val="lt1"/>
                </a:solidFill>
              </a:rPr>
            </a:br>
            <a:r>
              <a:rPr b="1" i="1" lang="en-US" sz="4000">
                <a:solidFill>
                  <a:schemeClr val="lt1"/>
                </a:solidFill>
              </a:rPr>
              <a:t>You are the head of gold.</a:t>
            </a:r>
            <a:br>
              <a:rPr b="1" i="1" lang="en-US" sz="4000">
                <a:solidFill>
                  <a:schemeClr val="lt1"/>
                </a:solidFill>
              </a:rPr>
            </a:br>
            <a:br>
              <a:rPr b="1" i="1" lang="en-US" sz="4000">
                <a:solidFill>
                  <a:schemeClr val="lt1"/>
                </a:solidFill>
              </a:rPr>
            </a:br>
            <a:endParaRPr b="1" i="1" sz="4000">
              <a:solidFill>
                <a:schemeClr val="lt1"/>
              </a:solidFill>
            </a:endParaRPr>
          </a:p>
        </p:txBody>
      </p:sp>
      <p:pic>
        <p:nvPicPr>
          <p:cNvPr id="133" name="Google Shape;133;p20"/>
          <p:cNvPicPr preferRelativeResize="0"/>
          <p:nvPr/>
        </p:nvPicPr>
        <p:blipFill rotWithShape="1">
          <a:blip r:embed="rId3">
            <a:alphaModFix/>
          </a:blip>
          <a:srcRect b="0" l="0" r="0" t="0"/>
          <a:stretch/>
        </p:blipFill>
        <p:spPr>
          <a:xfrm>
            <a:off x="7642398" y="4149080"/>
            <a:ext cx="3854202" cy="256946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1"/>
          <p:cNvSpPr txBox="1"/>
          <p:nvPr>
            <p:ph type="title"/>
          </p:nvPr>
        </p:nvSpPr>
        <p:spPr>
          <a:xfrm>
            <a:off x="767408" y="332657"/>
            <a:ext cx="10729192" cy="60340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4000">
                <a:solidFill>
                  <a:schemeClr val="lt1"/>
                </a:solidFill>
              </a:rPr>
              <a:t>39 “After you, there will arise another kingdom, inferior to yours, and then another, a third kingdom, of bronze, which will rule the whole earth. 40 A fourth kingdom will be as strong as iron; for iron crushes and shatters everything, and like iron that smashes, it will crush and smash all the others. 41 You saw the feet and toes, partly of a potter’s fired clay and partly of iron—it will be a divided kingdom,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